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media/image15.jpg" ContentType="image/unknown"/>
  <Override PartName="/ppt/media/image16.jpg" ContentType="image/unknown"/>
  <Override PartName="/ppt/media/image17.jpg" ContentType="image/unknown"/>
  <Override PartName="/ppt/media/image18.JPG" ContentType="image/unknown"/>
  <Override PartName="/ppt/media/image19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321" r:id="rId3"/>
    <p:sldId id="342" r:id="rId4"/>
    <p:sldId id="343" r:id="rId5"/>
    <p:sldId id="259" r:id="rId6"/>
    <p:sldId id="260" r:id="rId7"/>
    <p:sldId id="350" r:id="rId8"/>
    <p:sldId id="293" r:id="rId9"/>
    <p:sldId id="298" r:id="rId10"/>
    <p:sldId id="295" r:id="rId11"/>
    <p:sldId id="314" r:id="rId12"/>
    <p:sldId id="309" r:id="rId13"/>
    <p:sldId id="266" r:id="rId14"/>
    <p:sldId id="329" r:id="rId15"/>
    <p:sldId id="338" r:id="rId16"/>
    <p:sldId id="341" r:id="rId17"/>
    <p:sldId id="322" r:id="rId18"/>
    <p:sldId id="351" r:id="rId19"/>
    <p:sldId id="347" r:id="rId20"/>
    <p:sldId id="348" r:id="rId21"/>
    <p:sldId id="349" r:id="rId22"/>
    <p:sldId id="323" r:id="rId23"/>
    <p:sldId id="344" r:id="rId24"/>
    <p:sldId id="345" r:id="rId25"/>
    <p:sldId id="346" r:id="rId26"/>
    <p:sldId id="324" r:id="rId27"/>
    <p:sldId id="353" r:id="rId28"/>
    <p:sldId id="352" r:id="rId29"/>
    <p:sldId id="354" r:id="rId30"/>
    <p:sldId id="28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9900"/>
    <a:srgbClr val="FF6600"/>
    <a:srgbClr val="95492B"/>
    <a:srgbClr val="904730"/>
    <a:srgbClr val="EED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227" autoAdjust="0"/>
  </p:normalViewPr>
  <p:slideViewPr>
    <p:cSldViewPr>
      <p:cViewPr varScale="1">
        <p:scale>
          <a:sx n="109" d="100"/>
          <a:sy n="109" d="100"/>
        </p:scale>
        <p:origin x="14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Математика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Лист1!$H$2</c:f>
              <c:strCache>
                <c:ptCount val="1"/>
                <c:pt idx="0">
                  <c:v>вводный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Лист1!$G$3:$G$8</c:f>
              <c:strCache>
                <c:ptCount val="6"/>
                <c:pt idx="0">
                  <c:v>3-и классы</c:v>
                </c:pt>
                <c:pt idx="1">
                  <c:v>4 класс</c:v>
                </c:pt>
                <c:pt idx="2">
                  <c:v>5-е классы</c:v>
                </c:pt>
                <c:pt idx="3">
                  <c:v>6 класс</c:v>
                </c:pt>
                <c:pt idx="4">
                  <c:v>7 класс</c:v>
                </c:pt>
                <c:pt idx="5">
                  <c:v>8 класс</c:v>
                </c:pt>
              </c:strCache>
            </c:strRef>
          </c:cat>
          <c:val>
            <c:numRef>
              <c:f>Лист1!$H$3:$H$8</c:f>
              <c:numCache>
                <c:formatCode>0%</c:formatCode>
                <c:ptCount val="6"/>
                <c:pt idx="0">
                  <c:v>0.1</c:v>
                </c:pt>
                <c:pt idx="1">
                  <c:v>0.08</c:v>
                </c:pt>
                <c:pt idx="2">
                  <c:v>0.27</c:v>
                </c:pt>
                <c:pt idx="3">
                  <c:v>0.11</c:v>
                </c:pt>
                <c:pt idx="4">
                  <c:v>0.16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6D-4D7A-9A72-225F872350B9}"/>
            </c:ext>
          </c:extLst>
        </c:ser>
        <c:ser>
          <c:idx val="1"/>
          <c:order val="1"/>
          <c:tx>
            <c:strRef>
              <c:f>Лист1!$I$2</c:f>
              <c:strCache>
                <c:ptCount val="1"/>
                <c:pt idx="0">
                  <c:v>административный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Лист1!$G$3:$G$8</c:f>
              <c:strCache>
                <c:ptCount val="6"/>
                <c:pt idx="0">
                  <c:v>3-и классы</c:v>
                </c:pt>
                <c:pt idx="1">
                  <c:v>4 класс</c:v>
                </c:pt>
                <c:pt idx="2">
                  <c:v>5-е классы</c:v>
                </c:pt>
                <c:pt idx="3">
                  <c:v>6 класс</c:v>
                </c:pt>
                <c:pt idx="4">
                  <c:v>7 класс</c:v>
                </c:pt>
                <c:pt idx="5">
                  <c:v>8 класс</c:v>
                </c:pt>
              </c:strCache>
            </c:strRef>
          </c:cat>
          <c:val>
            <c:numRef>
              <c:f>Лист1!$I$3:$I$8</c:f>
              <c:numCache>
                <c:formatCode>0%</c:formatCode>
                <c:ptCount val="6"/>
                <c:pt idx="0">
                  <c:v>0.08</c:v>
                </c:pt>
                <c:pt idx="1">
                  <c:v>0.04</c:v>
                </c:pt>
                <c:pt idx="2">
                  <c:v>0.32</c:v>
                </c:pt>
                <c:pt idx="3">
                  <c:v>0.18</c:v>
                </c:pt>
                <c:pt idx="4">
                  <c:v>0.28000000000000003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6D-4D7A-9A72-225F872350B9}"/>
            </c:ext>
          </c:extLst>
        </c:ser>
        <c:ser>
          <c:idx val="2"/>
          <c:order val="2"/>
          <c:tx>
            <c:strRef>
              <c:f>Лист1!$J$2</c:f>
              <c:strCache>
                <c:ptCount val="1"/>
                <c:pt idx="0">
                  <c:v>итоговый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Лист1!$G$3:$G$8</c:f>
              <c:strCache>
                <c:ptCount val="6"/>
                <c:pt idx="0">
                  <c:v>3-и классы</c:v>
                </c:pt>
                <c:pt idx="1">
                  <c:v>4 класс</c:v>
                </c:pt>
                <c:pt idx="2">
                  <c:v>5-е классы</c:v>
                </c:pt>
                <c:pt idx="3">
                  <c:v>6 класс</c:v>
                </c:pt>
                <c:pt idx="4">
                  <c:v>7 класс</c:v>
                </c:pt>
                <c:pt idx="5">
                  <c:v>8 класс</c:v>
                </c:pt>
              </c:strCache>
            </c:strRef>
          </c:cat>
          <c:val>
            <c:numRef>
              <c:f>Лист1!$J$3:$J$8</c:f>
              <c:numCache>
                <c:formatCode>0%</c:formatCode>
                <c:ptCount val="6"/>
                <c:pt idx="0">
                  <c:v>0.08</c:v>
                </c:pt>
                <c:pt idx="1">
                  <c:v>0</c:v>
                </c:pt>
                <c:pt idx="2">
                  <c:v>0.11</c:v>
                </c:pt>
                <c:pt idx="3">
                  <c:v>7.0000000000000007E-2</c:v>
                </c:pt>
                <c:pt idx="4">
                  <c:v>0.16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6D-4D7A-9A72-225F87235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989432"/>
        <c:axId val="136993744"/>
      </c:barChart>
      <c:catAx>
        <c:axId val="136989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993744"/>
        <c:crosses val="autoZero"/>
        <c:auto val="1"/>
        <c:lblAlgn val="ctr"/>
        <c:lblOffset val="100"/>
        <c:noMultiLvlLbl val="0"/>
      </c:catAx>
      <c:valAx>
        <c:axId val="13699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989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Русский язык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вводный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Лист1!$A$3:$A$8</c:f>
              <c:strCache>
                <c:ptCount val="6"/>
                <c:pt idx="0">
                  <c:v>3-и классы</c:v>
                </c:pt>
                <c:pt idx="1">
                  <c:v>4 класс</c:v>
                </c:pt>
                <c:pt idx="2">
                  <c:v>5-е классы</c:v>
                </c:pt>
                <c:pt idx="3">
                  <c:v>6 класс</c:v>
                </c:pt>
                <c:pt idx="4">
                  <c:v>7 класс</c:v>
                </c:pt>
                <c:pt idx="5">
                  <c:v>8 класс</c:v>
                </c:pt>
              </c:strCache>
            </c:strRef>
          </c:cat>
          <c:val>
            <c:numRef>
              <c:f>Лист1!$B$3:$B$8</c:f>
              <c:numCache>
                <c:formatCode>0%</c:formatCode>
                <c:ptCount val="6"/>
                <c:pt idx="0">
                  <c:v>0.18</c:v>
                </c:pt>
                <c:pt idx="1">
                  <c:v>0.21</c:v>
                </c:pt>
                <c:pt idx="2">
                  <c:v>0.19</c:v>
                </c:pt>
                <c:pt idx="3">
                  <c:v>0.14000000000000001</c:v>
                </c:pt>
                <c:pt idx="4">
                  <c:v>0.28000000000000003</c:v>
                </c:pt>
                <c:pt idx="5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66-4220-B8E6-8149ED83018B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административный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Лист1!$A$3:$A$8</c:f>
              <c:strCache>
                <c:ptCount val="6"/>
                <c:pt idx="0">
                  <c:v>3-и классы</c:v>
                </c:pt>
                <c:pt idx="1">
                  <c:v>4 класс</c:v>
                </c:pt>
                <c:pt idx="2">
                  <c:v>5-е классы</c:v>
                </c:pt>
                <c:pt idx="3">
                  <c:v>6 класс</c:v>
                </c:pt>
                <c:pt idx="4">
                  <c:v>7 класс</c:v>
                </c:pt>
                <c:pt idx="5">
                  <c:v>8 класс</c:v>
                </c:pt>
              </c:strCache>
            </c:strRef>
          </c:cat>
          <c:val>
            <c:numRef>
              <c:f>Лист1!$C$3:$C$8</c:f>
              <c:numCache>
                <c:formatCode>0%</c:formatCode>
                <c:ptCount val="6"/>
                <c:pt idx="0">
                  <c:v>0.24</c:v>
                </c:pt>
                <c:pt idx="1">
                  <c:v>0.42</c:v>
                </c:pt>
                <c:pt idx="2">
                  <c:v>0.14000000000000001</c:v>
                </c:pt>
                <c:pt idx="3">
                  <c:v>0.21</c:v>
                </c:pt>
                <c:pt idx="4">
                  <c:v>0.16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66-4220-B8E6-8149ED83018B}"/>
            </c:ext>
          </c:extLst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итоговый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Лист1!$A$3:$A$8</c:f>
              <c:strCache>
                <c:ptCount val="6"/>
                <c:pt idx="0">
                  <c:v>3-и классы</c:v>
                </c:pt>
                <c:pt idx="1">
                  <c:v>4 класс</c:v>
                </c:pt>
                <c:pt idx="2">
                  <c:v>5-е классы</c:v>
                </c:pt>
                <c:pt idx="3">
                  <c:v>6 класс</c:v>
                </c:pt>
                <c:pt idx="4">
                  <c:v>7 класс</c:v>
                </c:pt>
                <c:pt idx="5">
                  <c:v>8 класс</c:v>
                </c:pt>
              </c:strCache>
            </c:strRef>
          </c:cat>
          <c:val>
            <c:numRef>
              <c:f>Лист1!$D$3:$D$8</c:f>
              <c:numCache>
                <c:formatCode>0%</c:formatCode>
                <c:ptCount val="6"/>
                <c:pt idx="0">
                  <c:v>0.06</c:v>
                </c:pt>
                <c:pt idx="1">
                  <c:v>0.04</c:v>
                </c:pt>
                <c:pt idx="2">
                  <c:v>0.11</c:v>
                </c:pt>
                <c:pt idx="3">
                  <c:v>0.11</c:v>
                </c:pt>
                <c:pt idx="4">
                  <c:v>0.12</c:v>
                </c:pt>
                <c:pt idx="5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66-4220-B8E6-8149ED830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990216"/>
        <c:axId val="136992568"/>
      </c:barChart>
      <c:catAx>
        <c:axId val="13699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992568"/>
        <c:crosses val="autoZero"/>
        <c:auto val="1"/>
        <c:lblAlgn val="ctr"/>
        <c:lblOffset val="100"/>
        <c:noMultiLvlLbl val="0"/>
      </c:catAx>
      <c:valAx>
        <c:axId val="136992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99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E9F90-5B62-46B1-8A59-ABA9DB629EEA}" type="datetimeFigureOut">
              <a:rPr lang="ru-RU" smtClean="0"/>
              <a:t>02.08.2024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2AB78-2EA6-4F4F-BBDF-DBC5CFDB0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10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8EA67-1C24-4BD0-AEA8-F632DBC4528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26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8EA67-1C24-4BD0-AEA8-F632DBC4528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93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8EA67-1C24-4BD0-AEA8-F632DBC4528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35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7763" y="1654175"/>
            <a:ext cx="7310437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019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60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8097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473075"/>
            <a:ext cx="52768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46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2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84322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800" y="1798638"/>
            <a:ext cx="35433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3500" y="1798638"/>
            <a:ext cx="35433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06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19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80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99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439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077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73075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98638"/>
            <a:ext cx="72390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50;&#1072;&#1088;&#1090;&#1099;%20&#1076;&#1086;&#1089;&#1090;&#1080;&#1078;&#1077;&#1085;&#1080;&#1081;/&#1050;&#1072;&#1088;&#1090;&#1072;%20&#1076;&#1086;&#1089;&#1090;&#1080;&#1078;%204&#1072;%20&#1082;&#1083;&#1072;&#1089;&#1089;.doc" TargetMode="External"/><Relationship Id="rId2" Type="http://schemas.openxmlformats.org/officeDocument/2006/relationships/hyperlink" Target="&#1044;&#1080;&#1085;&#1072;&#1084;&#1080;&#1082;&#1072;%20&#1086;&#1073;&#1088;&#1072;&#1079;&#1086;&#1074;&#1072;&#1090;%20&#1088;&#1077;&#1079;&#1091;&#1083;&#1100;&#1090;&#1072;&#1090;&#1086;&#1074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447501" cy="6777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Лучинская СШ ЯМР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1187624" y="1700808"/>
            <a:ext cx="7560840" cy="46085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3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Отчет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3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деятельности МИП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3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«Как преодолеть школьную неуспешность: система профилактики и коррекции трудностей в обучении и социализации обучающихся с рисками неуспешности»</a:t>
            </a:r>
            <a:endParaRPr lang="ru-RU" sz="33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3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3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7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13 июня 2024 </a:t>
            </a:r>
            <a:r>
              <a:rPr lang="ru-RU" sz="27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531109"/>
            <a:ext cx="3555592" cy="230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"/>
            <a:ext cx="7239000" cy="105273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Динамика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детей группы риска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921682"/>
              </p:ext>
            </p:extLst>
          </p:nvPr>
        </p:nvGraphicFramePr>
        <p:xfrm>
          <a:off x="3707904" y="3645024"/>
          <a:ext cx="5220072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391631"/>
              </p:ext>
            </p:extLst>
          </p:nvPr>
        </p:nvGraphicFramePr>
        <p:xfrm>
          <a:off x="1043608" y="692696"/>
          <a:ext cx="4943475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342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60649"/>
            <a:ext cx="7239000" cy="1224136"/>
          </a:xfrm>
        </p:spPr>
        <p:txBody>
          <a:bodyPr/>
          <a:lstStyle/>
          <a:p>
            <a:r>
              <a:rPr lang="ru-RU" sz="2800" b="1" dirty="0">
                <a:solidFill>
                  <a:srgbClr val="00B050"/>
                </a:solidFill>
                <a:cs typeface="Arial" panose="020B0604020202020204" pitchFamily="34" charset="0"/>
              </a:rPr>
              <a:t>Современные педагогические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212976"/>
            <a:ext cx="7643192" cy="2879725"/>
          </a:xfrm>
        </p:spPr>
        <p:txBody>
          <a:bodyPr/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1593496"/>
            <a:ext cx="25922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2000" b="1" dirty="0">
                <a:solidFill>
                  <a:srgbClr val="800000"/>
                </a:solidFill>
              </a:rPr>
              <a:t>Низкая </a:t>
            </a:r>
            <a:r>
              <a:rPr lang="ru-RU" sz="2000" b="1" dirty="0" smtClean="0">
                <a:solidFill>
                  <a:srgbClr val="800000"/>
                </a:solidFill>
              </a:rPr>
              <a:t>учебная </a:t>
            </a:r>
            <a:r>
              <a:rPr lang="ru-RU" sz="2000" b="1" dirty="0">
                <a:solidFill>
                  <a:srgbClr val="800000"/>
                </a:solidFill>
              </a:rPr>
              <a:t>мотивация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547664" y="2507896"/>
            <a:ext cx="432048" cy="705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5868144" y="1565364"/>
            <a:ext cx="25922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2000" b="1" dirty="0">
                <a:solidFill>
                  <a:srgbClr val="800000"/>
                </a:solidFill>
              </a:rPr>
              <a:t>Низкая </a:t>
            </a:r>
            <a:r>
              <a:rPr lang="ru-RU" sz="2000" b="1" dirty="0" smtClean="0">
                <a:solidFill>
                  <a:srgbClr val="800000"/>
                </a:solidFill>
              </a:rPr>
              <a:t>познавательная активность</a:t>
            </a: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504" y="3293599"/>
            <a:ext cx="2088232" cy="533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dirty="0" smtClean="0">
                <a:solidFill>
                  <a:srgbClr val="000000"/>
                </a:solidFill>
              </a:rPr>
              <a:t>Формирующее оценивание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4713" y="2969532"/>
            <a:ext cx="1728192" cy="515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dirty="0" smtClean="0">
                <a:solidFill>
                  <a:srgbClr val="000000"/>
                </a:solidFill>
              </a:rPr>
              <a:t>Смысловое </a:t>
            </a:r>
          </a:p>
          <a:p>
            <a:pPr lvl="0" algn="ctr">
              <a:spcBef>
                <a:spcPct val="20000"/>
              </a:spcBef>
            </a:pPr>
            <a:r>
              <a:rPr lang="ru-RU" dirty="0" smtClean="0">
                <a:solidFill>
                  <a:srgbClr val="000000"/>
                </a:solidFill>
              </a:rPr>
              <a:t>чтение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24170" y="3997317"/>
            <a:ext cx="2736303" cy="587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dirty="0" smtClean="0">
                <a:solidFill>
                  <a:srgbClr val="000000"/>
                </a:solidFill>
              </a:rPr>
              <a:t>Дифференцированное обучение</a:t>
            </a: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424822" y="2507895"/>
            <a:ext cx="13063" cy="14971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046769" y="2538223"/>
            <a:ext cx="157079" cy="4009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4518226" y="2860436"/>
            <a:ext cx="2088232" cy="533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dirty="0" smtClean="0">
                <a:solidFill>
                  <a:srgbClr val="000000"/>
                </a:solidFill>
              </a:rPr>
              <a:t>Проблемный диалог</a:t>
            </a: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5783607" y="2481029"/>
            <a:ext cx="521826" cy="415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4716015" y="3747263"/>
            <a:ext cx="2432161" cy="8770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dirty="0" smtClean="0">
                <a:solidFill>
                  <a:srgbClr val="000000"/>
                </a:solidFill>
              </a:rPr>
              <a:t>Задачи исследовательского характера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14115" y="3707542"/>
            <a:ext cx="1728192" cy="515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dirty="0" smtClean="0">
                <a:solidFill>
                  <a:srgbClr val="000000"/>
                </a:solidFill>
              </a:rPr>
              <a:t>Технологии ТРИЗ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41779" y="3007209"/>
            <a:ext cx="1728192" cy="515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dirty="0" smtClean="0">
                <a:solidFill>
                  <a:srgbClr val="000000"/>
                </a:solidFill>
              </a:rPr>
              <a:t>Проектная деятельность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7364070" y="2513141"/>
            <a:ext cx="432770" cy="4394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6463206" y="2476085"/>
            <a:ext cx="521826" cy="12426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8175878" y="2538223"/>
            <a:ext cx="722307" cy="11476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1258569" y="5206749"/>
            <a:ext cx="25922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solidFill>
                  <a:srgbClr val="800000"/>
                </a:solidFill>
              </a:rPr>
              <a:t>Самооценка и самоконтроль</a:t>
            </a:r>
            <a:endParaRPr lang="ru-RU" sz="2000" b="1" dirty="0">
              <a:solidFill>
                <a:srgbClr val="800000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1151620" y="3918056"/>
            <a:ext cx="1152128" cy="12886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5113587" y="5166153"/>
            <a:ext cx="25922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solidFill>
                  <a:srgbClr val="800000"/>
                </a:solidFill>
              </a:rPr>
              <a:t>Низкое развитие мыслительной деятельности</a:t>
            </a:r>
            <a:endParaRPr lang="ru-RU" sz="2000" b="1" dirty="0">
              <a:solidFill>
                <a:srgbClr val="800000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6841779" y="4291121"/>
            <a:ext cx="1334099" cy="8465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6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2366963" y="2833688"/>
            <a:ext cx="2992437" cy="6016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379663" y="1949450"/>
            <a:ext cx="2911475" cy="6937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6863" y="2830513"/>
            <a:ext cx="1819275" cy="6000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8600" y="334601"/>
            <a:ext cx="7315200" cy="8679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latin typeface="Calibri"/>
                <a:cs typeface="+mn-cs"/>
              </a:rPr>
              <a:t>Профессиональная деятельность в условиях системно-деятельностного подхода: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79463" y="2982913"/>
            <a:ext cx="854075" cy="3429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  <a:latin typeface="+mn-lt"/>
                <a:cs typeface="+mn-cs"/>
              </a:rPr>
              <a:t>ЦЕЛЬ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47938" y="2962275"/>
            <a:ext cx="2727325" cy="323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2060"/>
                </a:solidFill>
                <a:latin typeface="Calibri"/>
                <a:cs typeface="+mn-cs"/>
              </a:rPr>
              <a:t>Передача готовых знаний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6063" y="3884613"/>
            <a:ext cx="1879600" cy="7270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5262" y="4969185"/>
            <a:ext cx="1912938" cy="7270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787" y="3970326"/>
            <a:ext cx="227806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  <a:latin typeface="+mn-lt"/>
                <a:cs typeface="+mn-cs"/>
              </a:rPr>
              <a:t>ОБУЧАЮЩАЯ ДЕЯТЕЛЬНОСТЬ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6400" y="5049838"/>
            <a:ext cx="1490663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  <a:latin typeface="+mn-lt"/>
                <a:cs typeface="+mn-cs"/>
              </a:rPr>
              <a:t>УЧЕБНЫЕ ЗАДАНИЯ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00338" y="2043113"/>
            <a:ext cx="2070100" cy="59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  <a:latin typeface="+mn-lt"/>
                <a:cs typeface="+mn-cs"/>
              </a:rPr>
              <a:t>НЕОБХОДИМО ИСКЛЮЧИТЬ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46738" y="1936750"/>
            <a:ext cx="2908300" cy="6937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00763" y="1954213"/>
            <a:ext cx="2070100" cy="633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  <a:latin typeface="+mn-lt"/>
                <a:cs typeface="+mn-cs"/>
              </a:rPr>
              <a:t>НУЖНО </a:t>
            </a:r>
            <a:r>
              <a:rPr lang="ru-RU" b="1" dirty="0" smtClean="0">
                <a:solidFill>
                  <a:srgbClr val="800000"/>
                </a:solidFill>
                <a:latin typeface="+mn-lt"/>
                <a:cs typeface="+mn-cs"/>
              </a:rPr>
              <a:t>СТРЕМИТЬСЯ</a:t>
            </a:r>
            <a:endParaRPr lang="ru-RU" sz="2100" b="1" dirty="0">
              <a:solidFill>
                <a:srgbClr val="800000"/>
              </a:solidFill>
              <a:latin typeface="+mn-lt"/>
              <a:cs typeface="+mn-cs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46738" y="2820988"/>
            <a:ext cx="3167062" cy="6016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68963" y="2840038"/>
            <a:ext cx="3000375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2060"/>
                </a:solidFill>
                <a:latin typeface="Calibri"/>
                <a:cs typeface="+mn-cs"/>
              </a:rPr>
              <a:t>Развитие умений по открытию и применению знаний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05063" y="3846513"/>
            <a:ext cx="3063875" cy="82073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33638" y="3871913"/>
            <a:ext cx="3095625" cy="785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2060"/>
                </a:solidFill>
                <a:latin typeface="Calibri"/>
                <a:cs typeface="+mn-cs"/>
              </a:rPr>
              <a:t>Учитель – транслятор знаний.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2060"/>
                </a:solidFill>
                <a:latin typeface="Calibri"/>
                <a:cs typeface="+mn-cs"/>
              </a:rPr>
              <a:t>Ориентация на среднего ученика.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2060"/>
                </a:solidFill>
                <a:latin typeface="Calibri"/>
                <a:cs typeface="+mn-cs"/>
              </a:rPr>
              <a:t>Фронтальная работа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84838" y="3536950"/>
            <a:ext cx="3162300" cy="12493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417763" y="4908550"/>
            <a:ext cx="3063875" cy="8207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689600" y="3546475"/>
            <a:ext cx="3217863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2060"/>
                </a:solidFill>
                <a:latin typeface="Calibri"/>
                <a:cs typeface="+mn-cs"/>
              </a:rPr>
              <a:t>Учитель – организатор учебной деятельности.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2060"/>
                </a:solidFill>
                <a:latin typeface="Calibri"/>
                <a:cs typeface="+mn-cs"/>
              </a:rPr>
              <a:t>Дифференциация требований.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2060"/>
                </a:solidFill>
                <a:latin typeface="Calibri"/>
                <a:cs typeface="+mn-cs"/>
              </a:rPr>
              <a:t>Индивидуальная, парная, групповая работа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387600" y="5070475"/>
            <a:ext cx="309403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2060"/>
                </a:solidFill>
                <a:latin typeface="Calibri"/>
                <a:cs typeface="+mn-cs"/>
              </a:rPr>
              <a:t>Репродуктивные задания на повторение и запоминание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722938" y="4976813"/>
            <a:ext cx="3098800" cy="785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2060"/>
                </a:solidFill>
                <a:latin typeface="Calibri"/>
                <a:cs typeface="+mn-cs"/>
              </a:rPr>
              <a:t>Продуктивные задания на применение, интеграцию, перенос  знаний, формирование УУД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676900" y="4891088"/>
            <a:ext cx="3167063" cy="8683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717288"/>
              </p:ext>
            </p:extLst>
          </p:nvPr>
        </p:nvGraphicFramePr>
        <p:xfrm>
          <a:off x="0" y="-2"/>
          <a:ext cx="9143999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7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9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Этап </a:t>
                      </a:r>
                      <a:r>
                        <a:rPr lang="ru-RU" sz="1600" b="1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деятельности</a:t>
                      </a:r>
                    </a:p>
                  </a:txBody>
                  <a:tcPr marL="51435" marR="5143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Приёмы ТРИЗ</a:t>
                      </a:r>
                      <a:endParaRPr lang="ru-RU" sz="1600" b="1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Формирующее оценивание и другие </a:t>
                      </a:r>
                      <a:r>
                        <a:rPr lang="ru-RU" sz="1600" b="1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</a:t>
                      </a:r>
                      <a:r>
                        <a:rPr lang="ru-RU" sz="16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технологии</a:t>
                      </a:r>
                      <a:endParaRPr lang="ru-RU" sz="1600" b="1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2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потребности</a:t>
                      </a:r>
                    </a:p>
                  </a:txBody>
                  <a:tcPr marL="51435" marR="5143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отсроченная отгадка; фантастическая добавка; «Да-</a:t>
                      </a:r>
                      <a:r>
                        <a:rPr lang="ru-RU" sz="1500" dirty="0" err="1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нетка</a:t>
                      </a:r>
                      <a:r>
                        <a:rPr lang="ru-RU" sz="15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»; «Удивляй!»; Метод противоречий; Ассоциативный ряд; «Необъявленная тема»; нестандартный вход в урок.</a:t>
                      </a:r>
                    </a:p>
                  </a:txBody>
                  <a:tcPr marL="51435" marR="51435" marT="0" marB="0">
                    <a:solidFill>
                      <a:schemeClr val="accent5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8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8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8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Проблемный диалог «Направленная расшифровка»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«Мини-обзор»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8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500" dirty="0" err="1" smtClean="0">
                          <a:solidFill>
                            <a:srgbClr val="8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Саммари</a:t>
                      </a:r>
                      <a:r>
                        <a:rPr lang="ru-RU" sz="1500" dirty="0" smtClean="0">
                          <a:solidFill>
                            <a:srgbClr val="8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«Смысловое чтение»</a:t>
                      </a:r>
                    </a:p>
                    <a:p>
                      <a:pPr algn="ctr"/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Проектная деятельность</a:t>
                      </a:r>
                    </a:p>
                    <a:p>
                      <a:pPr algn="ctr"/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Дифференцированное обучение</a:t>
                      </a:r>
                      <a:endParaRPr lang="ru-RU" sz="1500" dirty="0">
                        <a:solidFill>
                          <a:srgbClr val="8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8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35" marR="5143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образа желаемого результата</a:t>
                      </a:r>
                    </a:p>
                  </a:txBody>
                  <a:tcPr marL="51435" marR="51435" marT="0" marB="0">
                    <a:solidFill>
                      <a:schemeClr val="accent5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/>
                      <a:r>
                        <a:rPr lang="ru-RU" sz="1500" dirty="0" smtClean="0">
                          <a:solidFill>
                            <a:srgbClr val="8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«Я беру тебя с собой», «Мои друзья», «Ложная альтернатива», «Соседи», «Цепочка признаков», «Да-</a:t>
                      </a:r>
                      <a:r>
                        <a:rPr lang="ru-RU" sz="1500" dirty="0" err="1" smtClean="0">
                          <a:solidFill>
                            <a:srgbClr val="8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нетка</a:t>
                      </a:r>
                      <a:r>
                        <a:rPr lang="ru-RU" sz="1500" dirty="0" smtClean="0">
                          <a:solidFill>
                            <a:srgbClr val="8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», «Корзина идей, понятий, имён», «Лови ошибку», «Хорошо-плохо», «Пинг-понг «Имя – Значение», «Системный лифт», «Расселение», «Элемент – Имя признака – Значение признака».</a:t>
                      </a:r>
                      <a:endParaRPr lang="ru-RU" sz="1500" dirty="0">
                        <a:solidFill>
                          <a:srgbClr val="8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1435" marR="5143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Мотивация</a:t>
                      </a:r>
                    </a:p>
                  </a:txBody>
                  <a:tcPr marL="51435" marR="51435" marT="0" marB="0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1435" marR="5143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Целеполагание</a:t>
                      </a:r>
                    </a:p>
                  </a:txBody>
                  <a:tcPr marL="51435" marR="51435" marT="0" marB="0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1435" marR="5143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Планирование</a:t>
                      </a:r>
                    </a:p>
                  </a:txBody>
                  <a:tcPr marL="51435" marR="51435" marT="0" marB="0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5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1435" marR="5143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действий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8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«Создай паспорт», Системный оператор, </a:t>
                      </a:r>
                      <a:r>
                        <a:rPr lang="ru-RU" sz="1500" dirty="0" err="1" smtClean="0">
                          <a:solidFill>
                            <a:srgbClr val="8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Раскадровка</a:t>
                      </a:r>
                      <a:r>
                        <a:rPr lang="ru-RU" sz="1500" dirty="0" smtClean="0">
                          <a:solidFill>
                            <a:srgbClr val="8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«5 вопросов герою», Морфологический ящик-копилка, Изобретательская задача, Ситуационные задачи, Ромашка </a:t>
                      </a:r>
                      <a:r>
                        <a:rPr lang="ru-RU" sz="1500" dirty="0" err="1" smtClean="0">
                          <a:solidFill>
                            <a:srgbClr val="8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Блума</a:t>
                      </a:r>
                      <a:r>
                        <a:rPr lang="ru-RU" sz="1500" dirty="0" smtClean="0">
                          <a:solidFill>
                            <a:srgbClr val="8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«Хочу спросить», «Я слышу, я вижу, я чувствую». </a:t>
                      </a:r>
                      <a:endParaRPr lang="ru-RU" sz="1500" dirty="0">
                        <a:solidFill>
                          <a:srgbClr val="8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8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500" dirty="0" err="1" smtClean="0">
                          <a:solidFill>
                            <a:srgbClr val="8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Саммари</a:t>
                      </a:r>
                      <a:r>
                        <a:rPr lang="ru-RU" sz="1500" dirty="0" smtClean="0">
                          <a:solidFill>
                            <a:srgbClr val="8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rgbClr val="8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«Ментальная карта»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«Лист индивидуальных достижений»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«Вопросы, составленные учениками»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«Смысловое чтение»</a:t>
                      </a:r>
                    </a:p>
                  </a:txBody>
                  <a:tcPr marL="68580" marR="68580" marT="34290" marB="3429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1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1435" marR="5143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 результата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8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«Оптимисты – Скептики», «Жокей и лошадь», «Рюкзак», </a:t>
                      </a:r>
                      <a:r>
                        <a:rPr lang="ru-RU" sz="1500" dirty="0" err="1" smtClean="0">
                          <a:solidFill>
                            <a:srgbClr val="8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Синквейн</a:t>
                      </a:r>
                      <a:r>
                        <a:rPr lang="ru-RU" sz="1500" dirty="0" smtClean="0">
                          <a:solidFill>
                            <a:srgbClr val="8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«Телеграмма», «До – после», «Сообщи свое Я».</a:t>
                      </a:r>
                    </a:p>
                  </a:txBody>
                  <a:tcPr marL="68580" marR="68580" marT="34290" marB="3429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8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«Билет на выход»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8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«2 звезды, одно пожелание»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«Мини-обзор»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8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«Лист индивидуальных достижений»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8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«Недельный отчёт»</a:t>
                      </a:r>
                    </a:p>
                  </a:txBody>
                  <a:tcPr marL="68580" marR="68580" marT="34290" marB="3429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75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094150-7E79-22B5-F076-204E4F886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57092"/>
            <a:ext cx="8172400" cy="600090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35EDC-1DC1-1E72-BF57-D6C006F0A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600" y="103315"/>
            <a:ext cx="7886700" cy="720404"/>
          </a:xfrm>
        </p:spPr>
        <p:txBody>
          <a:bodyPr/>
          <a:lstStyle/>
          <a:p>
            <a:r>
              <a:rPr lang="ru-RU" sz="2800" dirty="0">
                <a:solidFill>
                  <a:srgbClr val="00B050"/>
                </a:solidFill>
                <a:latin typeface="+mn-lt"/>
              </a:rPr>
              <a:t>Детские общественные объединения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9A54AE-4883-7308-9756-E326AC53A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591346"/>
            <a:ext cx="7920880" cy="442309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750"/>
              </a:spcAft>
              <a:buNone/>
            </a:pPr>
            <a:r>
              <a:rPr lang="ru-RU" sz="2850" b="1" dirty="0">
                <a:solidFill>
                  <a:srgbClr val="333333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детские объединения – это добровольные, самодеятельные, самоуправляемые общественные организации детей, подростков и взрослых, которые находятся рядом с ними.</a:t>
            </a:r>
          </a:p>
          <a:p>
            <a:pPr marL="0" indent="0" algn="just">
              <a:lnSpc>
                <a:spcPct val="150000"/>
              </a:lnSpc>
              <a:spcAft>
                <a:spcPts val="750"/>
              </a:spcAft>
              <a:buNone/>
            </a:pPr>
            <a:r>
              <a:rPr lang="ru-RU" sz="315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Волонтерский отряд «Лучи добра» </a:t>
            </a:r>
          </a:p>
          <a:p>
            <a:pPr marL="0" indent="0" algn="just">
              <a:lnSpc>
                <a:spcPct val="150000"/>
              </a:lnSpc>
              <a:spcAft>
                <a:spcPts val="750"/>
              </a:spcAft>
              <a:buNone/>
            </a:pPr>
            <a:r>
              <a:rPr lang="ru-RU" sz="315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Школьное лесничество «Зеленые береты»</a:t>
            </a:r>
          </a:p>
          <a:p>
            <a:pPr marL="0" indent="0" algn="just">
              <a:lnSpc>
                <a:spcPct val="150000"/>
              </a:lnSpc>
              <a:spcAft>
                <a:spcPts val="750"/>
              </a:spcAft>
              <a:buNone/>
            </a:pPr>
            <a:r>
              <a:rPr lang="ru-RU" sz="315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Отряд «Юные инспекторы движения»</a:t>
            </a:r>
          </a:p>
          <a:p>
            <a:pPr marL="0" indent="0" algn="just">
              <a:lnSpc>
                <a:spcPct val="150000"/>
              </a:lnSpc>
              <a:spcAft>
                <a:spcPts val="750"/>
              </a:spcAft>
              <a:buNone/>
            </a:pPr>
            <a:r>
              <a:rPr lang="ru-RU" sz="315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Школьный спортивный клуб «Олимпиец»</a:t>
            </a:r>
          </a:p>
          <a:p>
            <a:pPr marL="0" indent="0" algn="just">
              <a:lnSpc>
                <a:spcPct val="150000"/>
              </a:lnSpc>
              <a:spcAft>
                <a:spcPts val="750"/>
              </a:spcAft>
              <a:buNone/>
            </a:pPr>
            <a:r>
              <a:rPr lang="ru-RU" sz="315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Школьный медиа-центр «</a:t>
            </a:r>
            <a:r>
              <a:rPr lang="ru-RU" sz="3150" b="1" dirty="0" err="1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МедиаЛуч</a:t>
            </a:r>
            <a:r>
              <a:rPr lang="ru-RU" sz="315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lnSpc>
                <a:spcPct val="150000"/>
              </a:lnSpc>
              <a:spcAft>
                <a:spcPts val="750"/>
              </a:spcAft>
              <a:buNone/>
            </a:pPr>
            <a:r>
              <a:rPr lang="ru-RU" sz="315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315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Театральная студия «Лучики»</a:t>
            </a:r>
          </a:p>
          <a:p>
            <a:pPr marL="0" indent="0" algn="just">
              <a:lnSpc>
                <a:spcPct val="150000"/>
              </a:lnSpc>
              <a:spcAft>
                <a:spcPts val="750"/>
              </a:spcAft>
              <a:buNone/>
            </a:pPr>
            <a:r>
              <a:rPr lang="ru-RU" sz="315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Литературное объединение «</a:t>
            </a:r>
            <a:r>
              <a:rPr lang="ru-RU" sz="3150" b="1" dirty="0" err="1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КлубОК</a:t>
            </a:r>
            <a:r>
              <a:rPr lang="ru-RU" sz="315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3F2538-4FEA-0514-631E-2C1B032578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233715"/>
            <a:ext cx="1573931" cy="14258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9EDB50-7A50-B3FA-B0D7-6675B2CB12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18" y="2277030"/>
            <a:ext cx="1836204" cy="12672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A868DD-5BF4-18DA-9143-1A26EF85DD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25" y="3826390"/>
            <a:ext cx="2017630" cy="11348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5FC2F5-A7A0-F437-6E41-D2D84BE13B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028" y="3565693"/>
            <a:ext cx="1832171" cy="11603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6AD778-6312-430C-AE9A-8F1EC5A957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1183" y="6000772"/>
            <a:ext cx="1514542" cy="78110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17A7F1-C28D-69F4-D69B-9AD12EA776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61" y="4829360"/>
            <a:ext cx="1714391" cy="11424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FADFBA-F32C-2A14-512F-1A92920CE8FC}"/>
              </a:ext>
            </a:extLst>
          </p:cNvPr>
          <p:cNvSpPr txBox="1"/>
          <p:nvPr/>
        </p:nvSpPr>
        <p:spPr>
          <a:xfrm>
            <a:off x="7238735" y="6023022"/>
            <a:ext cx="131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ЛитО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КлубОК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7B2E299-AAD6-140C-13A4-9754F90821E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5" b="5882"/>
          <a:stretch/>
        </p:blipFill>
        <p:spPr>
          <a:xfrm>
            <a:off x="5213574" y="5085183"/>
            <a:ext cx="1099256" cy="10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7E1A2D-8A10-691E-8D3D-4E05AA87C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56" y="770191"/>
            <a:ext cx="8351912" cy="5775393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A2E535C-8353-0606-BDA7-8195F43E2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628800"/>
            <a:ext cx="8196598" cy="471028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latin typeface="Bahnschrift" panose="020B0502040204020203" pitchFamily="34" charset="0"/>
              </a:rPr>
              <a:t/>
            </a:r>
            <a:br>
              <a:rPr lang="ru-RU" dirty="0">
                <a:latin typeface="Bahnschrift" panose="020B0502040204020203" pitchFamily="34" charset="0"/>
              </a:rPr>
            </a:b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Моя экологическая грамотность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стране здоровья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Баскетбол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Футбол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Шахматы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Школа географа-исследователя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Школа точной мысли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Школа программирования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Мир театра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Закон и мы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Удивительный мир физики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Технология проекта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Школа юного журналиста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Живая лаборатория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Декоративно-оформительское искусство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Занимательный английский</a:t>
            </a:r>
            <a:r>
              <a:rPr lang="ru-RU" dirty="0">
                <a:latin typeface="Bahnschrift" panose="020B0502040204020203" pitchFamily="34" charset="0"/>
              </a:rPr>
              <a:t/>
            </a:r>
            <a:br>
              <a:rPr lang="ru-RU" dirty="0">
                <a:latin typeface="Bahnschrift" panose="020B0502040204020203" pitchFamily="34" charset="0"/>
              </a:rPr>
            </a:br>
            <a:endParaRPr lang="ru-RU" dirty="0">
              <a:latin typeface="Bahnschrift" panose="020B05020402040202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E418D3-8BD1-256A-D393-22D2E9C6FC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926" y="923271"/>
            <a:ext cx="2772178" cy="207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A3997E4-35D9-BDDD-0933-85B1F2928D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r="9689" b="6601"/>
          <a:stretch/>
        </p:blipFill>
        <p:spPr>
          <a:xfrm>
            <a:off x="524405" y="1792697"/>
            <a:ext cx="2252563" cy="2053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D87C923-067B-B5EA-3460-D70EAEEC58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6" t="13333" r="17242" b="27888"/>
          <a:stretch/>
        </p:blipFill>
        <p:spPr>
          <a:xfrm>
            <a:off x="742556" y="4188981"/>
            <a:ext cx="2034412" cy="1434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78A83B6-CDCF-9390-1EF4-C38F4B718E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908" y="5245541"/>
            <a:ext cx="2034412" cy="152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B3F254D-19E4-52DE-75F0-6A8B3E5EDB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17001" r="2090" b="12072"/>
          <a:stretch/>
        </p:blipFill>
        <p:spPr>
          <a:xfrm>
            <a:off x="6000030" y="3366476"/>
            <a:ext cx="3143970" cy="1645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95736" y="216168"/>
            <a:ext cx="5737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"/>
                <a:cs typeface="Times New Roman" panose="02020603050405020304" pitchFamily="18" charset="0"/>
              </a:rPr>
              <a:t>Дополнительное образование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9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60648"/>
            <a:ext cx="7848872" cy="1152128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Индивидуальная карта психолого-педагогического сопровождения учащихся с риском неуспешности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491606"/>
              </p:ext>
            </p:extLst>
          </p:nvPr>
        </p:nvGraphicFramePr>
        <p:xfrm>
          <a:off x="899591" y="4941168"/>
          <a:ext cx="7776865" cy="1381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3">
                  <a:extLst>
                    <a:ext uri="{9D8B030D-6E8A-4147-A177-3AD203B41FA5}">
                      <a16:colId xmlns:a16="http://schemas.microsoft.com/office/drawing/2014/main" val="1620958467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63817239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60120215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97226874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641743408"/>
                    </a:ext>
                  </a:extLst>
                </a:gridCol>
              </a:tblGrid>
              <a:tr h="529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effectLst/>
                        </a:rPr>
                        <a:t>№  п/п</a:t>
                      </a:r>
                      <a:endParaRPr lang="ru-RU" sz="18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effectLst/>
                        </a:rPr>
                        <a:t>Мероприятие</a:t>
                      </a:r>
                      <a:endParaRPr lang="ru-RU" sz="18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effectLst/>
                        </a:rPr>
                        <a:t>Дата</a:t>
                      </a:r>
                      <a:endParaRPr lang="ru-RU" sz="18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effectLst/>
                        </a:rPr>
                        <a:t>Форма мероприятия</a:t>
                      </a:r>
                      <a:endParaRPr lang="ru-RU" sz="18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effectLst/>
                        </a:rPr>
                        <a:t>Ожидаемый результат</a:t>
                      </a:r>
                      <a:endParaRPr lang="ru-RU" sz="18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1554836"/>
                  </a:ext>
                </a:extLst>
              </a:tr>
              <a:tr h="264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endParaRPr lang="ru-RU" sz="1100" b="1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100" b="1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100" b="1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100" b="1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806048"/>
                  </a:ext>
                </a:extLst>
              </a:tr>
              <a:tr h="264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endParaRPr lang="ru-RU" sz="1100" b="1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100" b="1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100" b="1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100" b="1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8729296"/>
                  </a:ext>
                </a:extLst>
              </a:tr>
              <a:tr h="264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800000"/>
                          </a:solidFill>
                          <a:effectLst/>
                        </a:rPr>
                        <a:t>3</a:t>
                      </a:r>
                      <a:endParaRPr lang="ru-RU" sz="1100" b="1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100" b="1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100" b="1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100" b="1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87167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9592" y="1976386"/>
            <a:ext cx="8064896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Фамилия, имя учащегося____________________________________________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Класс___________ Классный руководитель ____________________________ 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Предмет(ы), по которому учащийся не успевает _______________________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отстает __________________________________________________________ 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по преодолению неуспеваемости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Педагог-психолог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психолога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Учитель-предметник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00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34852" y="0"/>
            <a:ext cx="806489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Индивидуальная карта психолого-педагогического сопровождения учащихся с риском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неуспешности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486866"/>
              </p:ext>
            </p:extLst>
          </p:nvPr>
        </p:nvGraphicFramePr>
        <p:xfrm>
          <a:off x="1034852" y="2603163"/>
          <a:ext cx="7560838" cy="1405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820">
                  <a:extLst>
                    <a:ext uri="{9D8B030D-6E8A-4147-A177-3AD203B41FA5}">
                      <a16:colId xmlns:a16="http://schemas.microsoft.com/office/drawing/2014/main" val="127741945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41766938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478573748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361625933"/>
                    </a:ext>
                  </a:extLst>
                </a:gridCol>
                <a:gridCol w="1863450">
                  <a:extLst>
                    <a:ext uri="{9D8B030D-6E8A-4147-A177-3AD203B41FA5}">
                      <a16:colId xmlns:a16="http://schemas.microsoft.com/office/drawing/2014/main" val="2178391729"/>
                    </a:ext>
                  </a:extLst>
                </a:gridCol>
              </a:tblGrid>
              <a:tr h="622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№  п/п</a:t>
                      </a:r>
                      <a:endParaRPr lang="ru-RU" sz="1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Мероприятие</a:t>
                      </a:r>
                      <a:endParaRPr lang="ru-RU" sz="1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Дата</a:t>
                      </a:r>
                      <a:endParaRPr lang="ru-RU" sz="1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Форма мероприятия</a:t>
                      </a:r>
                      <a:endParaRPr lang="ru-RU" sz="1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Ожидаемый результат</a:t>
                      </a:r>
                      <a:endParaRPr lang="ru-RU" sz="1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4794304"/>
                  </a:ext>
                </a:extLst>
              </a:tr>
              <a:tr h="200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0825306"/>
                  </a:ext>
                </a:extLst>
              </a:tr>
              <a:tr h="200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endParaRPr lang="ru-RU" sz="16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8372757"/>
                  </a:ext>
                </a:extLst>
              </a:tr>
              <a:tr h="200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800000"/>
                          </a:solidFill>
                          <a:effectLst/>
                        </a:rPr>
                        <a:t>3</a:t>
                      </a:r>
                      <a:endParaRPr lang="ru-RU" sz="16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481146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34852" y="1521140"/>
            <a:ext cx="77856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Классный руководитель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Посещение дополнительных занятий учащимся (проводился ли контроль за посещением дополнительных занятий учащимся) ______________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832757"/>
              </p:ext>
            </p:extLst>
          </p:nvPr>
        </p:nvGraphicFramePr>
        <p:xfrm>
          <a:off x="1034853" y="4869160"/>
          <a:ext cx="7560837" cy="1173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697">
                  <a:extLst>
                    <a:ext uri="{9D8B030D-6E8A-4147-A177-3AD203B41FA5}">
                      <a16:colId xmlns:a16="http://schemas.microsoft.com/office/drawing/2014/main" val="4049722309"/>
                    </a:ext>
                  </a:extLst>
                </a:gridCol>
                <a:gridCol w="1546282">
                  <a:extLst>
                    <a:ext uri="{9D8B030D-6E8A-4147-A177-3AD203B41FA5}">
                      <a16:colId xmlns:a16="http://schemas.microsoft.com/office/drawing/2014/main" val="1883435477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3247723533"/>
                    </a:ext>
                  </a:extLst>
                </a:gridCol>
                <a:gridCol w="2367506">
                  <a:extLst>
                    <a:ext uri="{9D8B030D-6E8A-4147-A177-3AD203B41FA5}">
                      <a16:colId xmlns:a16="http://schemas.microsoft.com/office/drawing/2014/main" val="22447452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№ п/п</a:t>
                      </a:r>
                      <a:endParaRPr lang="ru-RU" sz="1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Даты бесед</a:t>
                      </a:r>
                      <a:endParaRPr lang="ru-RU" sz="1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Основной вопрос беседы</a:t>
                      </a:r>
                      <a:endParaRPr lang="ru-RU" sz="1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Результат беседы</a:t>
                      </a:r>
                      <a:endParaRPr lang="ru-RU" sz="1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7658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2423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endParaRPr lang="ru-RU" sz="18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3784823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34852" y="4250404"/>
            <a:ext cx="75608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Беседы классного руководителя с родителями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23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3075"/>
            <a:ext cx="8172400" cy="1143000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Индивидуальная карта психолого-педагогического сопровождения учащихся с риском неуспешности</a:t>
            </a:r>
            <a:r>
              <a:rPr lang="ru-RU" altLang="ru-RU" sz="2800" dirty="0">
                <a:latin typeface="Arial" panose="020B0604020202020204" pitchFamily="34" charset="0"/>
              </a:rPr>
              <a:t/>
            </a:r>
            <a:br>
              <a:rPr lang="ru-RU" altLang="ru-RU" sz="2800" dirty="0">
                <a:latin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70080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</a:rPr>
              <a:t>Организации и специалисты за пределами школы, к которым обращались </a:t>
            </a:r>
            <a:r>
              <a:rPr lang="ru-RU" b="1" dirty="0" smtClean="0">
                <a:solidFill>
                  <a:srgbClr val="800000"/>
                </a:solidFill>
                <a:latin typeface="+mn-lt"/>
                <a:ea typeface="Calibri" panose="020F0502020204030204" pitchFamily="34" charset="0"/>
              </a:rPr>
              <a:t>_____________________________________________</a:t>
            </a:r>
            <a:endParaRPr lang="ru-RU" b="1" dirty="0">
              <a:solidFill>
                <a:srgbClr val="800000"/>
              </a:solidFill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866892"/>
              </p:ext>
            </p:extLst>
          </p:nvPr>
        </p:nvGraphicFramePr>
        <p:xfrm>
          <a:off x="971600" y="3234463"/>
          <a:ext cx="7848872" cy="1173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387922279"/>
                    </a:ext>
                  </a:extLst>
                </a:gridCol>
                <a:gridCol w="2446518">
                  <a:extLst>
                    <a:ext uri="{9D8B030D-6E8A-4147-A177-3AD203B41FA5}">
                      <a16:colId xmlns:a16="http://schemas.microsoft.com/office/drawing/2014/main" val="1633435842"/>
                    </a:ext>
                  </a:extLst>
                </a:gridCol>
                <a:gridCol w="1153882">
                  <a:extLst>
                    <a:ext uri="{9D8B030D-6E8A-4147-A177-3AD203B41FA5}">
                      <a16:colId xmlns:a16="http://schemas.microsoft.com/office/drawing/2014/main" val="334174185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29412547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9203446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effectLst/>
                        </a:rPr>
                        <a:t>№  п/п</a:t>
                      </a:r>
                      <a:endParaRPr lang="ru-RU" sz="18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effectLst/>
                        </a:rPr>
                        <a:t>Мероприятие</a:t>
                      </a:r>
                      <a:endParaRPr lang="ru-RU" sz="18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effectLst/>
                        </a:rPr>
                        <a:t>Дата</a:t>
                      </a:r>
                      <a:endParaRPr lang="ru-RU" sz="18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effectLst/>
                        </a:rPr>
                        <a:t>Форма мероприятия</a:t>
                      </a:r>
                      <a:endParaRPr lang="ru-RU" sz="18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effectLst/>
                        </a:rPr>
                        <a:t>Ожидаемый результат</a:t>
                      </a:r>
                      <a:endParaRPr lang="ru-RU" sz="18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8627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endParaRPr lang="ru-RU" sz="1800" b="1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2328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endParaRPr lang="ru-RU" sz="1800" b="1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195879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03648" y="2606135"/>
            <a:ext cx="63595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1410" y="4667447"/>
            <a:ext cx="7799062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Подпись педагога-психолога </a:t>
            </a:r>
            <a:r>
              <a:rPr lang="ru-RU" b="1" dirty="0" smtClean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Подпись </a:t>
            </a:r>
            <a:r>
              <a:rPr lang="ru-RU" b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учителя-предметника</a:t>
            </a:r>
            <a:r>
              <a:rPr lang="ru-RU" b="1" dirty="0" smtClean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</a:t>
            </a:r>
            <a:endParaRPr lang="ru-RU" b="1" dirty="0">
              <a:solidFill>
                <a:srgbClr val="8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Подпись классного руководителя </a:t>
            </a:r>
            <a:r>
              <a:rPr lang="ru-RU" b="1" dirty="0" smtClean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</a:t>
            </a:r>
            <a:endParaRPr lang="ru-RU" b="1" dirty="0">
              <a:solidFill>
                <a:srgbClr val="8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Подпись социального педагога </a:t>
            </a:r>
            <a:r>
              <a:rPr lang="ru-RU" b="1" dirty="0" smtClean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</a:t>
            </a:r>
            <a:endParaRPr lang="ru-RU" b="1" dirty="0">
              <a:solidFill>
                <a:srgbClr val="8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912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239000" cy="50405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 Программы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410588"/>
              </p:ext>
            </p:extLst>
          </p:nvPr>
        </p:nvGraphicFramePr>
        <p:xfrm>
          <a:off x="179512" y="504056"/>
          <a:ext cx="8856984" cy="6398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8422">
                  <a:extLst>
                    <a:ext uri="{9D8B030D-6E8A-4147-A177-3AD203B41FA5}">
                      <a16:colId xmlns:a16="http://schemas.microsoft.com/office/drawing/2014/main" val="3900184250"/>
                    </a:ext>
                  </a:extLst>
                </a:gridCol>
                <a:gridCol w="7418562">
                  <a:extLst>
                    <a:ext uri="{9D8B030D-6E8A-4147-A177-3AD203B41FA5}">
                      <a16:colId xmlns:a16="http://schemas.microsoft.com/office/drawing/2014/main" val="3919926710"/>
                    </a:ext>
                  </a:extLst>
                </a:gridCol>
              </a:tblGrid>
              <a:tr h="7933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Наименование</a:t>
                      </a:r>
                      <a:endParaRPr lang="ru-RU" sz="1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4" marR="166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«Как преодолеть школьную неуспешность: система профилактики и коррекции трудностей в обучении и социализации обучающихся с рисками неуспешности»</a:t>
                      </a:r>
                      <a:endParaRPr lang="ru-RU" sz="1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4" marR="16694" marT="0" marB="0"/>
                </a:tc>
                <a:extLst>
                  <a:ext uri="{0D108BD9-81ED-4DB2-BD59-A6C34878D82A}">
                    <a16:rowId xmlns:a16="http://schemas.microsoft.com/office/drawing/2014/main" val="1519124691"/>
                  </a:ext>
                </a:extLst>
              </a:tr>
              <a:tr h="5243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800000"/>
                          </a:solidFill>
                          <a:effectLst/>
                        </a:rPr>
                        <a:t>ОО</a:t>
                      </a:r>
                      <a:endParaRPr lang="ru-RU" sz="18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4" marR="166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Муниципальное общеобразовательное учреждение «Лучинская средняя школа» Ярославского муниципального района</a:t>
                      </a:r>
                      <a:endParaRPr lang="ru-RU" sz="1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4" marR="16694" marT="0" marB="0"/>
                </a:tc>
                <a:extLst>
                  <a:ext uri="{0D108BD9-81ED-4DB2-BD59-A6C34878D82A}">
                    <a16:rowId xmlns:a16="http://schemas.microsoft.com/office/drawing/2014/main" val="3980555867"/>
                  </a:ext>
                </a:extLst>
              </a:tr>
              <a:tr h="5243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800000"/>
                          </a:solidFill>
                          <a:effectLst/>
                        </a:rPr>
                        <a:t>Срок реализации</a:t>
                      </a:r>
                      <a:endParaRPr lang="ru-RU" sz="18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4" marR="166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1 год (2023-2024 учебный год)</a:t>
                      </a:r>
                      <a:endParaRPr lang="ru-RU" sz="1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4" marR="16694" marT="0" marB="0"/>
                </a:tc>
                <a:extLst>
                  <a:ext uri="{0D108BD9-81ED-4DB2-BD59-A6C34878D82A}">
                    <a16:rowId xmlns:a16="http://schemas.microsoft.com/office/drawing/2014/main" val="3368080099"/>
                  </a:ext>
                </a:extLst>
              </a:tr>
              <a:tr h="43438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Основание разработки – актуальность для школы</a:t>
                      </a:r>
                      <a:endParaRPr lang="ru-RU" sz="1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4" marR="166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Стратегические приоритеты в сфере реализации государственной программы РФ </a:t>
                      </a:r>
                      <a:r>
                        <a:rPr lang="ru-RU" sz="1800" u="sng" dirty="0">
                          <a:solidFill>
                            <a:srgbClr val="800000"/>
                          </a:solidFill>
                          <a:effectLst/>
                        </a:rPr>
                        <a:t>«Развитие образования» до 2030 </a:t>
                      </a:r>
                      <a:r>
                        <a:rPr lang="ru-RU" sz="1800" u="sng" dirty="0" smtClean="0">
                          <a:solidFill>
                            <a:srgbClr val="800000"/>
                          </a:solidFill>
                          <a:effectLst/>
                        </a:rPr>
                        <a:t>года Национальный </a:t>
                      </a:r>
                      <a:r>
                        <a:rPr lang="ru-RU" sz="1800" u="sng" dirty="0">
                          <a:solidFill>
                            <a:srgbClr val="800000"/>
                          </a:solidFill>
                          <a:effectLst/>
                        </a:rPr>
                        <a:t>проект «Образование» (срок реализации 2019-2024 гг</a:t>
                      </a:r>
                      <a:r>
                        <a:rPr lang="ru-RU" sz="1800" u="sng" dirty="0" smtClean="0">
                          <a:solidFill>
                            <a:srgbClr val="800000"/>
                          </a:solidFill>
                          <a:effectLst/>
                        </a:rPr>
                        <a:t>.) </a:t>
                      </a:r>
                      <a:r>
                        <a:rPr lang="ru-RU" sz="1800" dirty="0" smtClean="0">
                          <a:solidFill>
                            <a:srgbClr val="800000"/>
                          </a:solidFill>
                          <a:effectLst/>
                        </a:rPr>
                        <a:t>Федеральный </a:t>
                      </a: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проект «Современная школа» </a:t>
                      </a:r>
                      <a:r>
                        <a:rPr lang="ru-RU" sz="1800" dirty="0" smtClean="0">
                          <a:solidFill>
                            <a:srgbClr val="800000"/>
                          </a:solidFill>
                          <a:effectLst/>
                        </a:rPr>
                        <a:t>Федеральный </a:t>
                      </a: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проект «Развитие системы поддержки молодежи ("Молодежь России")» </a:t>
                      </a:r>
                      <a:r>
                        <a:rPr lang="ru-RU" sz="1800" u="sng" dirty="0" smtClean="0">
                          <a:solidFill>
                            <a:srgbClr val="800000"/>
                          </a:solidFill>
                          <a:effectLst/>
                        </a:rPr>
                        <a:t>Актуальность </a:t>
                      </a:r>
                      <a:r>
                        <a:rPr lang="ru-RU" sz="1800" u="sng" dirty="0">
                          <a:solidFill>
                            <a:srgbClr val="800000"/>
                          </a:solidFill>
                          <a:effectLst/>
                        </a:rPr>
                        <a:t>для МОУ Лучинской СШ</a:t>
                      </a:r>
                      <a:r>
                        <a:rPr lang="ru-RU" sz="1800" dirty="0" smtClean="0">
                          <a:solidFill>
                            <a:srgbClr val="800000"/>
                          </a:solidFill>
                          <a:effectLst/>
                        </a:rPr>
                        <a:t>: анализ результатов освоения учащимися программ НОО, ООО, СОО по показателю «успеваемость», «качество знаний» за 2022-2023 учебный год показал наличие обучающихся с рисками неуспешности по русскому языку: на уровне НОО – 3 чел. (4%), на уровне ООО – 16 чел. (17%); по математике: на уровне НОО – 3 чел. (4%), на уровне ООО – 8 чел. (8%). Необходимо провести системную работу по преодолению и коррекции школьной неуспешности и обеспечить 100%-ю успеваемость учащихся по русскому языку и математике.  </a:t>
                      </a:r>
                      <a:endParaRPr lang="ru-RU" sz="1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4" marR="16694" marT="0" marB="0"/>
                </a:tc>
                <a:extLst>
                  <a:ext uri="{0D108BD9-81ED-4DB2-BD59-A6C34878D82A}">
                    <a16:rowId xmlns:a16="http://schemas.microsoft.com/office/drawing/2014/main" val="2090975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30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82" y="0"/>
            <a:ext cx="8357218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8640"/>
            <a:ext cx="8244408" cy="530133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2800" b="1" dirty="0" smtClean="0">
                <a:solidFill>
                  <a:srgbClr val="00B050"/>
                </a:solidFill>
              </a:rPr>
              <a:t>Контингент</a:t>
            </a:r>
            <a:endParaRPr lang="ru-RU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333205"/>
              </p:ext>
            </p:extLst>
          </p:nvPr>
        </p:nvGraphicFramePr>
        <p:xfrm>
          <a:off x="1173104" y="836712"/>
          <a:ext cx="4814155" cy="188333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516185">
                  <a:extLst>
                    <a:ext uri="{9D8B030D-6E8A-4147-A177-3AD203B41FA5}">
                      <a16:colId xmlns:a16="http://schemas.microsoft.com/office/drawing/2014/main" val="165743479"/>
                    </a:ext>
                  </a:extLst>
                </a:gridCol>
                <a:gridCol w="860077">
                  <a:extLst>
                    <a:ext uri="{9D8B030D-6E8A-4147-A177-3AD203B41FA5}">
                      <a16:colId xmlns:a16="http://schemas.microsoft.com/office/drawing/2014/main" val="1167802200"/>
                    </a:ext>
                  </a:extLst>
                </a:gridCol>
                <a:gridCol w="1420258">
                  <a:extLst>
                    <a:ext uri="{9D8B030D-6E8A-4147-A177-3AD203B41FA5}">
                      <a16:colId xmlns:a16="http://schemas.microsoft.com/office/drawing/2014/main" val="1544021996"/>
                    </a:ext>
                  </a:extLst>
                </a:gridCol>
                <a:gridCol w="1017635">
                  <a:extLst>
                    <a:ext uri="{9D8B030D-6E8A-4147-A177-3AD203B41FA5}">
                      <a16:colId xmlns:a16="http://schemas.microsoft.com/office/drawing/2014/main" val="3451900329"/>
                    </a:ext>
                  </a:extLst>
                </a:gridCol>
              </a:tblGrid>
              <a:tr h="513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Ступень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Кол-во классов 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Кол-во обучающихся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Кол-во ОВЗ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59209366"/>
                  </a:ext>
                </a:extLst>
              </a:tr>
              <a:tr h="171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800000"/>
                          </a:solidFill>
                          <a:effectLst/>
                        </a:rPr>
                        <a:t>Начальная школа</a:t>
                      </a:r>
                      <a:endParaRPr lang="ru-RU" sz="140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7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178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28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629280234"/>
                  </a:ext>
                </a:extLst>
              </a:tr>
              <a:tr h="171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800000"/>
                          </a:solidFill>
                          <a:effectLst/>
                        </a:rPr>
                        <a:t>Основная школа</a:t>
                      </a:r>
                      <a:endParaRPr lang="ru-RU" sz="140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6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130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13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70250629"/>
                  </a:ext>
                </a:extLst>
              </a:tr>
              <a:tr h="171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Средняя школа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endParaRPr lang="ru-RU" sz="140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9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703450663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Всего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00000"/>
                          </a:solidFill>
                          <a:effectLst/>
                        </a:rPr>
                        <a:t>15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800000"/>
                          </a:solidFill>
                          <a:effectLst/>
                        </a:rPr>
                        <a:t>317</a:t>
                      </a:r>
                      <a:endParaRPr lang="ru-RU" sz="1400" b="1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00000"/>
                          </a:solidFill>
                          <a:effectLst/>
                        </a:rPr>
                        <a:t>41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7182843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703411"/>
              </p:ext>
            </p:extLst>
          </p:nvPr>
        </p:nvGraphicFramePr>
        <p:xfrm>
          <a:off x="1219137" y="3962346"/>
          <a:ext cx="4863086" cy="176348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157640">
                  <a:extLst>
                    <a:ext uri="{9D8B030D-6E8A-4147-A177-3AD203B41FA5}">
                      <a16:colId xmlns:a16="http://schemas.microsoft.com/office/drawing/2014/main" val="158909205"/>
                    </a:ext>
                  </a:extLst>
                </a:gridCol>
                <a:gridCol w="1705446">
                  <a:extLst>
                    <a:ext uri="{9D8B030D-6E8A-4147-A177-3AD203B41FA5}">
                      <a16:colId xmlns:a16="http://schemas.microsoft.com/office/drawing/2014/main" val="2262193397"/>
                    </a:ext>
                  </a:extLst>
                </a:gridCol>
              </a:tblGrid>
              <a:tr h="326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Категория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%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167856245"/>
                  </a:ext>
                </a:extLst>
              </a:tr>
              <a:tr h="326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Высшая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00000"/>
                          </a:solidFill>
                          <a:effectLst/>
                        </a:rPr>
                        <a:t>27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97077124"/>
                  </a:ext>
                </a:extLst>
              </a:tr>
              <a:tr h="326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Первая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00000"/>
                          </a:solidFill>
                          <a:effectLst/>
                        </a:rPr>
                        <a:t>31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987468"/>
                  </a:ext>
                </a:extLst>
              </a:tr>
              <a:tr h="322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Соответствие занимаемой </a:t>
                      </a:r>
                      <a:r>
                        <a:rPr lang="ru-RU" sz="1400" dirty="0" smtClean="0">
                          <a:solidFill>
                            <a:srgbClr val="800000"/>
                          </a:solidFill>
                          <a:effectLst/>
                        </a:rPr>
                        <a:t>должности</a:t>
                      </a:r>
                    </a:p>
                  </a:txBody>
                  <a:tcPr marL="51435" marR="51435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15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152782"/>
                  </a:ext>
                </a:extLst>
              </a:tr>
              <a:tr h="326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Молодые специалисты 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27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8166923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73104" y="3455422"/>
            <a:ext cx="3848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Кадровый </a:t>
            </a:r>
            <a:r>
              <a:rPr lang="ru-RU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состав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6021000"/>
            <a:ext cx="5306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800000"/>
                </a:solidFill>
                <a:latin typeface="+mn-lt"/>
                <a:cs typeface="Times New Roman" panose="02020603050405020304" pitchFamily="18" charset="0"/>
              </a:rPr>
              <a:t>Средний возраст педагогов – 45 лет</a:t>
            </a:r>
            <a:endParaRPr lang="ru-RU" sz="2000" dirty="0">
              <a:solidFill>
                <a:srgbClr val="80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05" y="765210"/>
            <a:ext cx="3214095" cy="207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952626"/>
            <a:ext cx="2340864" cy="2082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35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88641"/>
            <a:ext cx="7239000" cy="504056"/>
          </a:xfrm>
        </p:spPr>
        <p:txBody>
          <a:bodyPr/>
          <a:lstStyle/>
          <a:p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 Программы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205718"/>
              </p:ext>
            </p:extLst>
          </p:nvPr>
        </p:nvGraphicFramePr>
        <p:xfrm>
          <a:off x="107504" y="692697"/>
          <a:ext cx="8928992" cy="6068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7772">
                  <a:extLst>
                    <a:ext uri="{9D8B030D-6E8A-4147-A177-3AD203B41FA5}">
                      <a16:colId xmlns:a16="http://schemas.microsoft.com/office/drawing/2014/main" val="3496583189"/>
                    </a:ext>
                  </a:extLst>
                </a:gridCol>
                <a:gridCol w="7581220">
                  <a:extLst>
                    <a:ext uri="{9D8B030D-6E8A-4147-A177-3AD203B41FA5}">
                      <a16:colId xmlns:a16="http://schemas.microsoft.com/office/drawing/2014/main" val="884974738"/>
                    </a:ext>
                  </a:extLst>
                </a:gridCol>
              </a:tblGrid>
              <a:tr h="14029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Основные разработчики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4" marR="166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Сечина Наталья Николаевна, директор школы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Сысуева Лариса Юрьевна, заместитель директора школы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Сибирякова Наталия Андреевна, заместитель директора школы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Киселева Ирина Дмитриевна, учитель географии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Часкина Ирина Николаевна, учитель начальных классов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Радостин Егор Андреевич, педагог-психолог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4" marR="16694" marT="0" marB="0"/>
                </a:tc>
                <a:extLst>
                  <a:ext uri="{0D108BD9-81ED-4DB2-BD59-A6C34878D82A}">
                    <a16:rowId xmlns:a16="http://schemas.microsoft.com/office/drawing/2014/main" val="3665904136"/>
                  </a:ext>
                </a:extLst>
              </a:tr>
              <a:tr h="46658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800000"/>
                          </a:solidFill>
                          <a:effectLst/>
                        </a:rPr>
                        <a:t>Цель и задачи Программы</a:t>
                      </a:r>
                      <a:endParaRPr lang="ru-RU" sz="14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4" marR="166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800000"/>
                          </a:solidFill>
                          <a:effectLst/>
                        </a:rPr>
                        <a:t>Цель Программы</a:t>
                      </a: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: снизить долю обучающихся с рисками неуспешности на 5 %, добиться 100%-й успеваемости школьников по русскому языку и математике посредством системного использования современных педагогических технологий в образовательной деятельности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800000"/>
                          </a:solidFill>
                          <a:effectLst/>
                        </a:rPr>
                        <a:t>Задачи проекта: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</a:endParaRPr>
                    </a:p>
                    <a:p>
                      <a:pPr mar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- определение показателей успешности/неспешности обучающихся, идентификация школьников, нуждающихся в адресном сопровождении;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- выявление причин затруднений учащихся по итогам мониторинга образовательных результатов в рамках внутренней системы оценки качества образования;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- обеспечение и реализация индивидуального подхода в преодолении трудностей в обучении и социализации школьников с рисками неуспешности;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- анализ успешных педагогических практик и ресурсов воспитательно-образовательной среды школы по преодолению школьной неуспешности;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- создание условий для использования современных педагогических технологий в образовательной деятельности для преодоления трудностей в обучении школьников с рисками неуспешности;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rgbClr val="800000"/>
                          </a:solidFill>
                          <a:effectLst/>
                        </a:rPr>
                        <a:t>психолого-педагогическое </a:t>
                      </a: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сопровождение обучающихся с рисками неуспешности и их родителей (законных представителей</a:t>
                      </a:r>
                      <a:r>
                        <a:rPr lang="ru-RU" sz="1400" dirty="0" smtClean="0">
                          <a:solidFill>
                            <a:srgbClr val="800000"/>
                          </a:solidFill>
                          <a:effectLst/>
                        </a:rPr>
                        <a:t>);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rgbClr val="800000"/>
                          </a:solidFill>
                          <a:effectLst/>
                        </a:rPr>
                        <a:t>обеспечить</a:t>
                      </a:r>
                      <a:r>
                        <a:rPr lang="ru-RU" sz="1400" spc="220" dirty="0" smtClean="0">
                          <a:solidFill>
                            <a:srgbClr val="800000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охват</a:t>
                      </a:r>
                      <a:r>
                        <a:rPr lang="ru-RU" sz="1400" spc="215" dirty="0">
                          <a:solidFill>
                            <a:srgbClr val="800000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обучающихся,</a:t>
                      </a:r>
                      <a:r>
                        <a:rPr lang="ru-RU" sz="1400" spc="230" dirty="0">
                          <a:solidFill>
                            <a:srgbClr val="800000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имеющих</a:t>
                      </a:r>
                      <a:r>
                        <a:rPr lang="ru-RU" sz="1400" spc="200" dirty="0">
                          <a:solidFill>
                            <a:srgbClr val="800000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риски</a:t>
                      </a:r>
                      <a:r>
                        <a:rPr lang="ru-RU" sz="1400" spc="240" dirty="0">
                          <a:solidFill>
                            <a:srgbClr val="800000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учебной</a:t>
                      </a:r>
                      <a:r>
                        <a:rPr lang="ru-RU" sz="1400" spc="220" dirty="0">
                          <a:solidFill>
                            <a:srgbClr val="800000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неуспешности,</a:t>
                      </a:r>
                      <a:r>
                        <a:rPr lang="ru-RU" sz="1400" spc="225" dirty="0">
                          <a:solidFill>
                            <a:srgbClr val="800000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программами</a:t>
                      </a:r>
                      <a:r>
                        <a:rPr lang="ru-RU" sz="1400" spc="220" dirty="0">
                          <a:solidFill>
                            <a:srgbClr val="800000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дополнительного</a:t>
                      </a:r>
                      <a:r>
                        <a:rPr lang="ru-RU" sz="1400" spc="-335" dirty="0">
                          <a:solidFill>
                            <a:srgbClr val="800000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образования и вовлечение в деятельность школьных сообществ</a:t>
                      </a:r>
                      <a:r>
                        <a:rPr lang="ru-RU" sz="1400" spc="5" dirty="0">
                          <a:solidFill>
                            <a:srgbClr val="800000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в</a:t>
                      </a:r>
                      <a:r>
                        <a:rPr lang="ru-RU" sz="1400" spc="10" dirty="0">
                          <a:solidFill>
                            <a:srgbClr val="800000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соответствии</a:t>
                      </a:r>
                      <a:r>
                        <a:rPr lang="ru-RU" sz="1400" spc="5" dirty="0">
                          <a:solidFill>
                            <a:srgbClr val="800000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с</a:t>
                      </a:r>
                      <a:r>
                        <a:rPr lang="ru-RU" sz="1400" spc="5" dirty="0">
                          <a:solidFill>
                            <a:srgbClr val="800000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их</a:t>
                      </a:r>
                      <a:r>
                        <a:rPr lang="ru-RU" sz="1400" spc="-15" dirty="0">
                          <a:solidFill>
                            <a:srgbClr val="800000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потребностями.</a:t>
                      </a:r>
                      <a:endParaRPr lang="ru-RU" sz="14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694" marR="16694" marT="0" marB="0"/>
                </a:tc>
                <a:extLst>
                  <a:ext uri="{0D108BD9-81ED-4DB2-BD59-A6C34878D82A}">
                    <a16:rowId xmlns:a16="http://schemas.microsoft.com/office/drawing/2014/main" val="1071382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4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14028"/>
            <a:ext cx="7239000" cy="651669"/>
          </a:xfrm>
        </p:spPr>
        <p:txBody>
          <a:bodyPr/>
          <a:lstStyle/>
          <a:p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 Программы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998889"/>
              </p:ext>
            </p:extLst>
          </p:nvPr>
        </p:nvGraphicFramePr>
        <p:xfrm>
          <a:off x="107504" y="637641"/>
          <a:ext cx="9004993" cy="6163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9244">
                  <a:extLst>
                    <a:ext uri="{9D8B030D-6E8A-4147-A177-3AD203B41FA5}">
                      <a16:colId xmlns:a16="http://schemas.microsoft.com/office/drawing/2014/main" val="4101446486"/>
                    </a:ext>
                  </a:extLst>
                </a:gridCol>
                <a:gridCol w="7645749">
                  <a:extLst>
                    <a:ext uri="{9D8B030D-6E8A-4147-A177-3AD203B41FA5}">
                      <a16:colId xmlns:a16="http://schemas.microsoft.com/office/drawing/2014/main" val="3006695763"/>
                    </a:ext>
                  </a:extLst>
                </a:gridCol>
              </a:tblGrid>
              <a:tr h="32077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Ожидаемые конечные результаты реализации Программы</a:t>
                      </a:r>
                      <a:endParaRPr lang="ru-RU" sz="1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4" marR="166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- снижение доли обучающихся с рисками неуспешности на 5 %;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- 100%-я успеваемость школьников по русскому языку и математике;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- разработаны и реализованы индивидуальные образовательные программы (ИОМ) для всех обучающихся с рисками школьной неуспешности;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- охват дополнительным образованием и вовлечение в деятельность школьных сообществ всех обучающихся с рисками школьной неуспешности;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 -  обучено более 70% педагогов по использованию современных педагогических технологий на курсах повышения квалификации;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- более 70 % педагогов системно применяют современные педагогические технологии, способствующие повышению образовательных результатов учеников, в образовательном процессе;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- разработан и утвержден график оказания психолого-педагогической помощи всем обучающимся с рисками неуспешности и их родителей (законных представителей).                     </a:t>
                      </a:r>
                      <a:endParaRPr lang="ru-RU" sz="1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4" marR="16694" marT="0" marB="0"/>
                </a:tc>
                <a:extLst>
                  <a:ext uri="{0D108BD9-81ED-4DB2-BD59-A6C34878D82A}">
                    <a16:rowId xmlns:a16="http://schemas.microsoft.com/office/drawing/2014/main" val="655863650"/>
                  </a:ext>
                </a:extLst>
              </a:tr>
              <a:tr h="7895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Ответственные лица, контакты</a:t>
                      </a:r>
                      <a:endParaRPr lang="ru-RU" sz="1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4" marR="166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Сечина Наталья Николаевна, директор школы (8-4852 43- 14 – 48)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</a:rPr>
                        <a:t>Киселева Ирина Дмитриевна, учитель географии (эл. почта: luch.yamr@yarregion.ru)</a:t>
                      </a:r>
                      <a:endParaRPr lang="ru-RU" sz="1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94" marR="16694" marT="0" marB="0"/>
                </a:tc>
                <a:extLst>
                  <a:ext uri="{0D108BD9-81ED-4DB2-BD59-A6C34878D82A}">
                    <a16:rowId xmlns:a16="http://schemas.microsoft.com/office/drawing/2014/main" val="69249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91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473075"/>
            <a:ext cx="7239000" cy="867693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00B050"/>
                </a:solidFill>
              </a:rPr>
              <a:t>Аналитический раздел </a:t>
            </a:r>
            <a:r>
              <a:rPr lang="ru-RU" sz="2800" b="1" dirty="0" smtClean="0">
                <a:solidFill>
                  <a:srgbClr val="00B050"/>
                </a:solidFill>
              </a:rPr>
              <a:t>Программы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340768"/>
            <a:ext cx="7355160" cy="498383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800000"/>
                </a:solidFill>
              </a:rPr>
              <a:t>Анализ </a:t>
            </a:r>
            <a:r>
              <a:rPr lang="ru-RU" sz="2400" dirty="0">
                <a:solidFill>
                  <a:srgbClr val="800000"/>
                </a:solidFill>
              </a:rPr>
              <a:t>результатов освоения учащимися программ НОО, ООО, СОО по показателю «успеваемость», «качество знаний» за 2022-2023 учебный год показал наличие обучающихся с рисками неуспешности по русскому языку: на уровне НОО – 3 чел. (4%), на уровне ООО – 16 чел. (17%); по математике: на уровне НОО – 3 чел. (4%), на уровне ООО – 8 чел. (8%). Необходимо провести системную работу по преодолению и коррекции школьной неуспешности и обеспечить 100%-ю успеваемость учащихся по русскому языку и математике. </a:t>
            </a:r>
          </a:p>
        </p:txBody>
      </p:sp>
    </p:spTree>
    <p:extLst>
      <p:ext uri="{BB962C8B-B14F-4D97-AF65-F5344CB8AC3E}">
        <p14:creationId xmlns:p14="http://schemas.microsoft.com/office/powerpoint/2010/main" val="8609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1027"/>
            <a:ext cx="7704856" cy="651669"/>
          </a:xfrm>
        </p:spPr>
        <p:txBody>
          <a:bodyPr/>
          <a:lstStyle/>
          <a:p>
            <a:pPr lvl="0"/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Программы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8136904" cy="583264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800000"/>
                </a:solidFill>
              </a:rPr>
              <a:t>- снижение доли обучающихся с рисками неуспешности на 5 %;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800000"/>
                </a:solidFill>
              </a:rPr>
              <a:t>- 100%-я успеваемость школьников по русскому языку и математике;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800000"/>
                </a:solidFill>
              </a:rPr>
              <a:t>- разработаны и реализованы индивидуальные образовательные программы (ИОМ) для всех обучающихся с рисками школьной неуспешности;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800000"/>
                </a:solidFill>
              </a:rPr>
              <a:t>- охват дополнительным образованием и вовлечение в деятельность школьных сообществ всех обучающихся с рисками школьной неуспешности;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800000"/>
                </a:solidFill>
              </a:rPr>
              <a:t> -  обучено более 70% педагогов по использованию современных педагогических технологий на курсах повышения квалификации;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800000"/>
                </a:solidFill>
              </a:rPr>
              <a:t>- более 70 % педагогов системно применяют современные педагогические технологии, способствующие повышению образовательных результатов учеников, в образовательном процессе;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800000"/>
                </a:solidFill>
              </a:rPr>
              <a:t>- разработан и утвержден график оказания психолого-педагогической помощи всем обучающимся с рисками неуспешности и их родителей (законных представителей). </a:t>
            </a:r>
          </a:p>
        </p:txBody>
      </p:sp>
    </p:spTree>
    <p:extLst>
      <p:ext uri="{BB962C8B-B14F-4D97-AF65-F5344CB8AC3E}">
        <p14:creationId xmlns:p14="http://schemas.microsoft.com/office/powerpoint/2010/main" val="348571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476672"/>
            <a:ext cx="6436568" cy="936103"/>
          </a:xfrm>
        </p:spPr>
        <p:txBody>
          <a:bodyPr/>
          <a:lstStyle/>
          <a:p>
            <a:pPr lvl="0"/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800000"/>
                </a:solidFill>
              </a:rPr>
              <a:t>снизить долю обучающихся с рисками неуспешности на 5 %, добиться 100%-й успеваемости школьников по русскому языку и математике посредством системного использования современных педагогических технологий в образовательной деятельности 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5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239000" cy="723677"/>
          </a:xfrm>
        </p:spPr>
        <p:txBody>
          <a:bodyPr/>
          <a:lstStyle/>
          <a:p>
            <a:pPr lvl="0"/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Задачи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Программы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48681"/>
            <a:ext cx="8064896" cy="577592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2000" dirty="0">
                <a:solidFill>
                  <a:srgbClr val="800000"/>
                </a:solidFill>
              </a:rPr>
              <a:t>снижение доли обучающихся с рисками неуспешности на 5 </a:t>
            </a:r>
            <a:r>
              <a:rPr lang="ru-RU" sz="2000" dirty="0" smtClean="0">
                <a:solidFill>
                  <a:srgbClr val="800000"/>
                </a:solidFill>
              </a:rPr>
              <a:t>%</a:t>
            </a:r>
            <a:endParaRPr lang="ru-RU" sz="2000" dirty="0">
              <a:solidFill>
                <a:srgbClr val="800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2000" dirty="0" smtClean="0">
                <a:solidFill>
                  <a:srgbClr val="800000"/>
                </a:solidFill>
              </a:rPr>
              <a:t>100</a:t>
            </a:r>
            <a:r>
              <a:rPr lang="ru-RU" sz="2000" dirty="0">
                <a:solidFill>
                  <a:srgbClr val="800000"/>
                </a:solidFill>
              </a:rPr>
              <a:t>%-я успеваемость школьников по русскому языку и </a:t>
            </a:r>
            <a:r>
              <a:rPr lang="ru-RU" sz="2000" dirty="0" smtClean="0">
                <a:solidFill>
                  <a:srgbClr val="800000"/>
                </a:solidFill>
              </a:rPr>
              <a:t>математике</a:t>
            </a:r>
            <a:endParaRPr lang="ru-RU" sz="2000" dirty="0">
              <a:solidFill>
                <a:srgbClr val="800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2000" dirty="0" smtClean="0">
                <a:solidFill>
                  <a:srgbClr val="800000"/>
                </a:solidFill>
              </a:rPr>
              <a:t>разработаны </a:t>
            </a:r>
            <a:r>
              <a:rPr lang="ru-RU" sz="2000" dirty="0">
                <a:solidFill>
                  <a:srgbClr val="800000"/>
                </a:solidFill>
              </a:rPr>
              <a:t>и реализованы индивидуальные образовательные программы (ИОМ) для всех обучающихся с рисками школьной </a:t>
            </a:r>
            <a:r>
              <a:rPr lang="ru-RU" sz="2000" dirty="0" smtClean="0">
                <a:solidFill>
                  <a:srgbClr val="800000"/>
                </a:solidFill>
              </a:rPr>
              <a:t>неуспешности</a:t>
            </a:r>
            <a:endParaRPr lang="ru-RU" sz="2000" dirty="0">
              <a:solidFill>
                <a:srgbClr val="800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2000" dirty="0" smtClean="0">
                <a:solidFill>
                  <a:srgbClr val="800000"/>
                </a:solidFill>
              </a:rPr>
              <a:t>охват </a:t>
            </a:r>
            <a:r>
              <a:rPr lang="ru-RU" sz="2000" dirty="0">
                <a:solidFill>
                  <a:srgbClr val="800000"/>
                </a:solidFill>
              </a:rPr>
              <a:t>дополнительным образованием и вовлечение в деятельность школьных сообществ всех обучающихся с рисками школьной </a:t>
            </a:r>
            <a:r>
              <a:rPr lang="ru-RU" sz="2000" dirty="0" smtClean="0">
                <a:solidFill>
                  <a:srgbClr val="800000"/>
                </a:solidFill>
              </a:rPr>
              <a:t>неуспешности</a:t>
            </a:r>
            <a:endParaRPr lang="ru-RU" sz="2000" dirty="0">
              <a:solidFill>
                <a:srgbClr val="800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2000" dirty="0" smtClean="0">
                <a:solidFill>
                  <a:srgbClr val="800000"/>
                </a:solidFill>
              </a:rPr>
              <a:t>обучено </a:t>
            </a:r>
            <a:r>
              <a:rPr lang="ru-RU" sz="2000" dirty="0">
                <a:solidFill>
                  <a:srgbClr val="800000"/>
                </a:solidFill>
              </a:rPr>
              <a:t>более 70% педагогов по использованию современных педагогических технологий на курсах повышения </a:t>
            </a:r>
            <a:r>
              <a:rPr lang="ru-RU" sz="2000" dirty="0" smtClean="0">
                <a:solidFill>
                  <a:srgbClr val="800000"/>
                </a:solidFill>
              </a:rPr>
              <a:t>квалификации</a:t>
            </a:r>
            <a:endParaRPr lang="ru-RU" sz="2000" dirty="0">
              <a:solidFill>
                <a:srgbClr val="800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2000" dirty="0" smtClean="0">
                <a:solidFill>
                  <a:srgbClr val="800000"/>
                </a:solidFill>
              </a:rPr>
              <a:t>более </a:t>
            </a:r>
            <a:r>
              <a:rPr lang="ru-RU" sz="2000" dirty="0">
                <a:solidFill>
                  <a:srgbClr val="800000"/>
                </a:solidFill>
              </a:rPr>
              <a:t>70 % педагогов системно применяют современные педагогические технологии, способствующие повышению образовательных результатов учеников, в образовательном </a:t>
            </a:r>
            <a:r>
              <a:rPr lang="ru-RU" sz="2000" dirty="0" smtClean="0">
                <a:solidFill>
                  <a:srgbClr val="800000"/>
                </a:solidFill>
              </a:rPr>
              <a:t>процессе</a:t>
            </a:r>
            <a:endParaRPr lang="ru-RU" sz="2000" dirty="0">
              <a:solidFill>
                <a:srgbClr val="800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2000" dirty="0" smtClean="0">
                <a:solidFill>
                  <a:srgbClr val="800000"/>
                </a:solidFill>
              </a:rPr>
              <a:t>разработан </a:t>
            </a:r>
            <a:r>
              <a:rPr lang="ru-RU" sz="2000" dirty="0">
                <a:solidFill>
                  <a:srgbClr val="800000"/>
                </a:solidFill>
              </a:rPr>
              <a:t>и утвержден график оказания психолого-педагогической помощи всем обучающимся с рисками неуспешности и их родителей (законных представителей</a:t>
            </a:r>
            <a:r>
              <a:rPr lang="ru-RU" sz="2000" dirty="0" smtClean="0">
                <a:solidFill>
                  <a:srgbClr val="800000"/>
                </a:solidFill>
              </a:rPr>
              <a:t>) </a:t>
            </a:r>
            <a:endParaRPr lang="ru-RU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681266"/>
              </p:ext>
            </p:extLst>
          </p:nvPr>
        </p:nvGraphicFramePr>
        <p:xfrm>
          <a:off x="185174" y="739052"/>
          <a:ext cx="8928992" cy="6140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39">
                  <a:extLst>
                    <a:ext uri="{9D8B030D-6E8A-4147-A177-3AD203B41FA5}">
                      <a16:colId xmlns:a16="http://schemas.microsoft.com/office/drawing/2014/main" val="2562422329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62857414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03396547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250410946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3209659039"/>
                    </a:ext>
                  </a:extLst>
                </a:gridCol>
              </a:tblGrid>
              <a:tr h="608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04730"/>
                          </a:solidFill>
                          <a:effectLst/>
                        </a:rPr>
                        <a:t>Задача</a:t>
                      </a:r>
                      <a:endParaRPr lang="ru-RU" sz="1800" dirty="0">
                        <a:solidFill>
                          <a:srgbClr val="90473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04730"/>
                          </a:solidFill>
                          <a:effectLst/>
                        </a:rPr>
                        <a:t>Мероприятие</a:t>
                      </a:r>
                      <a:endParaRPr lang="ru-RU" sz="1800" dirty="0">
                        <a:solidFill>
                          <a:srgbClr val="90473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04730"/>
                          </a:solidFill>
                          <a:effectLst/>
                        </a:rPr>
                        <a:t>Дата</a:t>
                      </a:r>
                      <a:endParaRPr lang="ru-RU" sz="1800" dirty="0">
                        <a:solidFill>
                          <a:srgbClr val="90473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04730"/>
                          </a:solidFill>
                          <a:effectLst/>
                        </a:rPr>
                        <a:t>Показатели</a:t>
                      </a:r>
                      <a:endParaRPr lang="ru-RU" sz="1800" dirty="0">
                        <a:solidFill>
                          <a:srgbClr val="90473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04730"/>
                          </a:solidFill>
                          <a:effectLst/>
                        </a:rPr>
                        <a:t>Ответственный</a:t>
                      </a:r>
                      <a:endParaRPr lang="ru-RU" sz="1800" dirty="0">
                        <a:solidFill>
                          <a:srgbClr val="90473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747963"/>
                  </a:ext>
                </a:extLst>
              </a:tr>
              <a:tr h="118733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создать условия для использования современных педагогических технологий в образовательной деятельности для преодоления трудностей в обучении школьников с рисками неуспешности</a:t>
                      </a:r>
                      <a:endParaRPr lang="ru-RU" sz="18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Обучение на курсах повышения квалификации, семинарах, вебинарах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1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1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Обучено не менее 70 % педагогов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1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Сечина Н.Н.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1991100"/>
                  </a:ext>
                </a:extLst>
              </a:tr>
              <a:tr h="166905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Коррекция индивидуальных планов профессионального развития педагогов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Индивидуальные планы профессионального развития педагогов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Сечина Н.Н., Сысуева Л.Ю.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566386"/>
                  </a:ext>
                </a:extLst>
              </a:tr>
              <a:tr h="258343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семинаров, тренингов по использованию современных педагогических технологий в образовательном процессе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График семинаров, тренингов на 2023-2024 учебный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Сечина Н.Н., Сысуева Л.Ю.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046767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91680" y="-315416"/>
            <a:ext cx="57115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План мероприятий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2390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 опыта педагогов МОУ Лучинской СШ (2022-2023 учебный год)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1484784"/>
            <a:ext cx="7992888" cy="4992960"/>
          </a:xfrm>
        </p:spPr>
        <p:txBody>
          <a:bodyPr/>
          <a:lstStyle/>
          <a:p>
            <a:r>
              <a:rPr lang="ru-RU" sz="2000" dirty="0">
                <a:solidFill>
                  <a:srgbClr val="800000"/>
                </a:solidFill>
              </a:rPr>
              <a:t>участие в межмуниципальном Фестивале лучших практик профессиональных педагогических </a:t>
            </a:r>
            <a:r>
              <a:rPr lang="ru-RU" sz="2000" dirty="0" smtClean="0">
                <a:solidFill>
                  <a:srgbClr val="800000"/>
                </a:solidFill>
              </a:rPr>
              <a:t>сообществ      «</a:t>
            </a:r>
            <a:r>
              <a:rPr lang="ru-RU" sz="2000" dirty="0">
                <a:solidFill>
                  <a:srgbClr val="800000"/>
                </a:solidFill>
              </a:rPr>
              <a:t>Формирование функциональной грамотности обучающихся: идеи и практики</a:t>
            </a:r>
            <a:r>
              <a:rPr lang="ru-RU" sz="2000" dirty="0" smtClean="0">
                <a:solidFill>
                  <a:srgbClr val="800000"/>
                </a:solidFill>
              </a:rPr>
              <a:t>» (7 выступлений)</a:t>
            </a:r>
            <a:endParaRPr lang="ru-RU" sz="2000" dirty="0">
              <a:solidFill>
                <a:srgbClr val="800000"/>
              </a:solidFill>
            </a:endParaRPr>
          </a:p>
          <a:p>
            <a:r>
              <a:rPr lang="ru-RU" sz="2000" dirty="0">
                <a:solidFill>
                  <a:srgbClr val="800000"/>
                </a:solidFill>
              </a:rPr>
              <a:t>с</a:t>
            </a:r>
            <a:r>
              <a:rPr lang="ru-RU" sz="2000" dirty="0" smtClean="0">
                <a:solidFill>
                  <a:srgbClr val="800000"/>
                </a:solidFill>
              </a:rPr>
              <a:t>тажировка </a:t>
            </a:r>
            <a:r>
              <a:rPr lang="ru-RU" sz="2000" dirty="0">
                <a:solidFill>
                  <a:srgbClr val="800000"/>
                </a:solidFill>
              </a:rPr>
              <a:t>в рамках ППК </a:t>
            </a:r>
            <a:r>
              <a:rPr lang="ru-RU" sz="2000" dirty="0" smtClean="0">
                <a:solidFill>
                  <a:srgbClr val="800000"/>
                </a:solidFill>
              </a:rPr>
              <a:t>ИРО «Стратегии </a:t>
            </a:r>
            <a:r>
              <a:rPr lang="ru-RU" sz="2000" dirty="0">
                <a:solidFill>
                  <a:srgbClr val="800000"/>
                </a:solidFill>
              </a:rPr>
              <a:t>школьных </a:t>
            </a:r>
            <a:r>
              <a:rPr lang="ru-RU" sz="2000" dirty="0" smtClean="0">
                <a:solidFill>
                  <a:srgbClr val="800000"/>
                </a:solidFill>
              </a:rPr>
              <a:t>улучшений» (семинар для педагогов и руководителей школ Ярославской области)</a:t>
            </a:r>
          </a:p>
          <a:p>
            <a:r>
              <a:rPr lang="ru-RU" sz="2000" dirty="0">
                <a:solidFill>
                  <a:srgbClr val="800000"/>
                </a:solidFill>
              </a:rPr>
              <a:t>с</a:t>
            </a:r>
            <a:r>
              <a:rPr lang="ru-RU" sz="2000" dirty="0" smtClean="0">
                <a:solidFill>
                  <a:srgbClr val="800000"/>
                </a:solidFill>
              </a:rPr>
              <a:t>еминары для педагогов школ ЯМР (1 семинар для педагогов МОУ Дубковской СШ, 2 семинара для педагогов МОУ Мокеевской СШ)</a:t>
            </a:r>
          </a:p>
          <a:p>
            <a:r>
              <a:rPr lang="ru-RU" sz="2000" dirty="0">
                <a:solidFill>
                  <a:srgbClr val="800000"/>
                </a:solidFill>
              </a:rPr>
              <a:t>семинар «Решение исследовательских задач как способ формирования функциональной грамотности</a:t>
            </a:r>
            <a:r>
              <a:rPr lang="ru-RU" sz="2000" dirty="0" smtClean="0">
                <a:solidFill>
                  <a:srgbClr val="800000"/>
                </a:solidFill>
              </a:rPr>
              <a:t>» для учителей начальных классов школ ЯО</a:t>
            </a:r>
          </a:p>
          <a:p>
            <a:r>
              <a:rPr lang="ru-RU" sz="2000" dirty="0" smtClean="0">
                <a:solidFill>
                  <a:srgbClr val="800000"/>
                </a:solidFill>
              </a:rPr>
              <a:t>районная </a:t>
            </a:r>
            <a:r>
              <a:rPr lang="ru-RU" sz="2000" dirty="0">
                <a:solidFill>
                  <a:srgbClr val="800000"/>
                </a:solidFill>
              </a:rPr>
              <a:t>педагогическая Конференция «Наставничество в педагогике: исторический опыт, современное содержание и особенности развития</a:t>
            </a:r>
            <a:r>
              <a:rPr lang="ru-RU" sz="2000" dirty="0" smtClean="0">
                <a:solidFill>
                  <a:srgbClr val="800000"/>
                </a:solidFill>
              </a:rPr>
              <a:t>» (11 выступлений)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58760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71399" y="0"/>
            <a:ext cx="828092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 опыта педагогов МОУ Лучинской СШ (2023-2024 учебный год)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4" y="1143000"/>
            <a:ext cx="8316416" cy="5478760"/>
          </a:xfrm>
        </p:spPr>
        <p:txBody>
          <a:bodyPr/>
          <a:lstStyle/>
          <a:p>
            <a:r>
              <a:rPr lang="ru-RU" sz="2000" dirty="0" smtClean="0">
                <a:solidFill>
                  <a:srgbClr val="800000"/>
                </a:solidFill>
              </a:rPr>
              <a:t>стажировка </a:t>
            </a:r>
            <a:r>
              <a:rPr lang="ru-RU" sz="2000" dirty="0">
                <a:solidFill>
                  <a:srgbClr val="800000"/>
                </a:solidFill>
              </a:rPr>
              <a:t>в рамках ППК </a:t>
            </a:r>
            <a:r>
              <a:rPr lang="ru-RU" sz="2000" dirty="0" smtClean="0">
                <a:solidFill>
                  <a:srgbClr val="800000"/>
                </a:solidFill>
              </a:rPr>
              <a:t>ИРО </a:t>
            </a:r>
            <a:r>
              <a:rPr lang="ru-RU" sz="2000" dirty="0">
                <a:solidFill>
                  <a:srgbClr val="800000"/>
                </a:solidFill>
              </a:rPr>
              <a:t>«Управление методической работой в школах, функционирующих в зоне риска снижения образовательных результатов» </a:t>
            </a:r>
            <a:r>
              <a:rPr lang="ru-RU" sz="2000" dirty="0" smtClean="0">
                <a:solidFill>
                  <a:srgbClr val="800000"/>
                </a:solidFill>
              </a:rPr>
              <a:t>(семинар для педагогов и руководителей школ Ярославской области)</a:t>
            </a:r>
          </a:p>
          <a:p>
            <a:r>
              <a:rPr lang="ru-RU" sz="2000" dirty="0">
                <a:solidFill>
                  <a:srgbClr val="800000"/>
                </a:solidFill>
              </a:rPr>
              <a:t>с</a:t>
            </a:r>
            <a:r>
              <a:rPr lang="ru-RU" sz="2000" dirty="0" smtClean="0">
                <a:solidFill>
                  <a:srgbClr val="800000"/>
                </a:solidFill>
              </a:rPr>
              <a:t>еминары для педагогов школ ЯМР (вебинар, 2 семинара, 1 семинар для педагогов МОУ </a:t>
            </a:r>
            <a:r>
              <a:rPr lang="ru-RU" sz="2000" dirty="0" err="1" smtClean="0">
                <a:solidFill>
                  <a:srgbClr val="800000"/>
                </a:solidFill>
              </a:rPr>
              <a:t>Карачихской</a:t>
            </a:r>
            <a:r>
              <a:rPr lang="ru-RU" sz="2000" dirty="0" smtClean="0">
                <a:solidFill>
                  <a:srgbClr val="800000"/>
                </a:solidFill>
              </a:rPr>
              <a:t> СШ) </a:t>
            </a:r>
          </a:p>
          <a:p>
            <a:r>
              <a:rPr lang="ru-RU" sz="2000" dirty="0">
                <a:solidFill>
                  <a:srgbClr val="800000"/>
                </a:solidFill>
              </a:rPr>
              <a:t>семинар «Развитие внутришкольной системы профессионального развития педагогов: использование современных педагогических технологий в деятельности </a:t>
            </a:r>
            <a:r>
              <a:rPr lang="ru-RU" sz="2000" dirty="0" smtClean="0">
                <a:solidFill>
                  <a:srgbClr val="800000"/>
                </a:solidFill>
              </a:rPr>
              <a:t>учителя» для учителей школ ЯО</a:t>
            </a:r>
          </a:p>
          <a:p>
            <a:r>
              <a:rPr lang="ru-RU" sz="2000" dirty="0">
                <a:solidFill>
                  <a:srgbClr val="800000"/>
                </a:solidFill>
              </a:rPr>
              <a:t>м</a:t>
            </a:r>
            <a:r>
              <a:rPr lang="ru-RU" sz="2000" dirty="0" smtClean="0">
                <a:solidFill>
                  <a:srgbClr val="800000"/>
                </a:solidFill>
              </a:rPr>
              <a:t>еждународная научно-практическая конференция </a:t>
            </a:r>
            <a:r>
              <a:rPr lang="ru-RU" sz="2000" dirty="0" err="1" smtClean="0">
                <a:solidFill>
                  <a:srgbClr val="800000"/>
                </a:solidFill>
              </a:rPr>
              <a:t>конференция</a:t>
            </a:r>
            <a:r>
              <a:rPr lang="ru-RU" sz="2000" dirty="0" smtClean="0">
                <a:solidFill>
                  <a:srgbClr val="800000"/>
                </a:solidFill>
              </a:rPr>
              <a:t> «Социокультурные основы развития воспитательных систем ОО в условиях сельских территорий» (2 выступления, 1 мастер-класс)</a:t>
            </a:r>
          </a:p>
          <a:p>
            <a:r>
              <a:rPr lang="ru-RU" sz="2000" dirty="0" smtClean="0">
                <a:solidFill>
                  <a:srgbClr val="800000"/>
                </a:solidFill>
              </a:rPr>
              <a:t>районная </a:t>
            </a:r>
            <a:r>
              <a:rPr lang="ru-RU" sz="2000" dirty="0">
                <a:solidFill>
                  <a:srgbClr val="800000"/>
                </a:solidFill>
              </a:rPr>
              <a:t>педагогическая Конференция «Семья, семейные ценности и традиции: ключевые аспекты и их значимость в современном обществе» </a:t>
            </a:r>
            <a:r>
              <a:rPr lang="ru-RU" sz="2000" dirty="0" smtClean="0">
                <a:solidFill>
                  <a:srgbClr val="800000"/>
                </a:solidFill>
              </a:rPr>
              <a:t>(7 выступлений)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97967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4258525"/>
            <a:ext cx="2952328" cy="2411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34809">
            <a:off x="1872954" y="2301545"/>
            <a:ext cx="2543175" cy="1771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7024">
            <a:off x="5153021" y="2357317"/>
            <a:ext cx="3076575" cy="1771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023" y="378852"/>
            <a:ext cx="2469223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358778"/>
            <a:ext cx="2599134" cy="1428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898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239000" cy="43564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МИП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35645"/>
            <a:ext cx="8136904" cy="5888955"/>
          </a:xfrm>
        </p:spPr>
        <p:txBody>
          <a:bodyPr/>
          <a:lstStyle/>
          <a:p>
            <a:pPr marL="0" indent="0">
              <a:buNone/>
            </a:pPr>
            <a:r>
              <a:rPr lang="ru-RU" sz="2000" b="1" u="sng" dirty="0">
                <a:solidFill>
                  <a:srgbClr val="800000"/>
                </a:solidFill>
              </a:rPr>
              <a:t>Цель проекта</a:t>
            </a:r>
            <a:r>
              <a:rPr lang="ru-RU" sz="2000" dirty="0">
                <a:solidFill>
                  <a:srgbClr val="800000"/>
                </a:solidFill>
              </a:rPr>
              <a:t>: создать модель внутришкольной </a:t>
            </a:r>
            <a:r>
              <a:rPr lang="ru-RU" sz="2000" dirty="0" smtClean="0">
                <a:solidFill>
                  <a:srgbClr val="800000"/>
                </a:solidFill>
              </a:rPr>
              <a:t>системы </a:t>
            </a:r>
            <a:r>
              <a:rPr lang="ru-RU" sz="2000" dirty="0">
                <a:solidFill>
                  <a:srgbClr val="800000"/>
                </a:solidFill>
              </a:rPr>
              <a:t>по преодолению трудностей в обучении и социализации школьников с рисками неуспешности</a:t>
            </a:r>
          </a:p>
          <a:p>
            <a:pPr marL="0" indent="0">
              <a:buNone/>
            </a:pPr>
            <a:r>
              <a:rPr lang="ru-RU" sz="2000" b="1" u="sng" dirty="0">
                <a:solidFill>
                  <a:srgbClr val="800000"/>
                </a:solidFill>
              </a:rPr>
              <a:t>Задачи проекта</a:t>
            </a:r>
            <a:r>
              <a:rPr lang="ru-RU" sz="2000" u="sng" dirty="0">
                <a:solidFill>
                  <a:srgbClr val="800000"/>
                </a:solidFill>
              </a:rPr>
              <a:t>:</a:t>
            </a:r>
            <a:endParaRPr lang="ru-RU" sz="2000" dirty="0">
              <a:solidFill>
                <a:srgbClr val="8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800000"/>
                </a:solidFill>
              </a:rPr>
              <a:t>- анализ успешных педагогических практик и ресурсов воспитательно-образовательной среды </a:t>
            </a:r>
            <a:r>
              <a:rPr lang="ru-RU" sz="2000" dirty="0" smtClean="0">
                <a:solidFill>
                  <a:srgbClr val="800000"/>
                </a:solidFill>
              </a:rPr>
              <a:t>школы по </a:t>
            </a:r>
            <a:r>
              <a:rPr lang="ru-RU" sz="2000" dirty="0">
                <a:solidFill>
                  <a:srgbClr val="800000"/>
                </a:solidFill>
              </a:rPr>
              <a:t>преодолению школьной неуспешности;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800000"/>
                </a:solidFill>
              </a:rPr>
              <a:t>- создание модели внутришкольной </a:t>
            </a:r>
            <a:r>
              <a:rPr lang="ru-RU" sz="2000" dirty="0" smtClean="0">
                <a:solidFill>
                  <a:srgbClr val="800000"/>
                </a:solidFill>
              </a:rPr>
              <a:t>системы </a:t>
            </a:r>
            <a:r>
              <a:rPr lang="ru-RU" sz="2000" dirty="0">
                <a:solidFill>
                  <a:srgbClr val="800000"/>
                </a:solidFill>
              </a:rPr>
              <a:t>по преодолению трудностей в обучении и социализации школьников с рисками неуспешности;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800000"/>
                </a:solidFill>
              </a:rPr>
              <a:t>- определение компонентов и содержания внутришкольной </a:t>
            </a:r>
            <a:r>
              <a:rPr lang="ru-RU" sz="2000" dirty="0" smtClean="0">
                <a:solidFill>
                  <a:srgbClr val="800000"/>
                </a:solidFill>
              </a:rPr>
              <a:t>системы </a:t>
            </a:r>
            <a:r>
              <a:rPr lang="ru-RU" sz="2000" dirty="0">
                <a:solidFill>
                  <a:srgbClr val="800000"/>
                </a:solidFill>
              </a:rPr>
              <a:t>по преодолению трудностей в обучении и социализации школьников с рисками неуспешности;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800000"/>
                </a:solidFill>
              </a:rPr>
              <a:t>- отражение в локальных и нормативных актах школы созданной системы;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800000"/>
                </a:solidFill>
              </a:rPr>
              <a:t>- определение показателей успешности/неспешности обучающихся, идентификация школьников, нуждающихся в адресном сопровождении;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800000"/>
                </a:solidFill>
              </a:rPr>
              <a:t>- обеспечение и реализация индивидуального подхода в преодолении школьной неуспешности обучающихся</a:t>
            </a:r>
            <a:endParaRPr lang="ru-RU" sz="20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7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63688" y="2780928"/>
            <a:ext cx="670549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5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4180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88641"/>
            <a:ext cx="7239000" cy="648071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 проекта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8200156" cy="54878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800000"/>
                </a:solidFill>
              </a:rPr>
              <a:t>описание апробированной модели внутришкольной </a:t>
            </a:r>
            <a:r>
              <a:rPr lang="ru-RU" sz="2400" dirty="0" smtClean="0">
                <a:solidFill>
                  <a:srgbClr val="800000"/>
                </a:solidFill>
              </a:rPr>
              <a:t>системы </a:t>
            </a:r>
            <a:r>
              <a:rPr lang="ru-RU" sz="2400" dirty="0">
                <a:solidFill>
                  <a:srgbClr val="800000"/>
                </a:solidFill>
              </a:rPr>
              <a:t>по преодолению трудностей в обучении и социализации школьников с рисками </a:t>
            </a:r>
            <a:r>
              <a:rPr lang="ru-RU" sz="2400" dirty="0" smtClean="0">
                <a:solidFill>
                  <a:srgbClr val="800000"/>
                </a:solidFill>
              </a:rPr>
              <a:t>неуспешности</a:t>
            </a:r>
            <a:endParaRPr lang="ru-RU" sz="2400" dirty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800000"/>
                </a:solidFill>
              </a:rPr>
              <a:t>создание </a:t>
            </a:r>
            <a:r>
              <a:rPr lang="ru-RU" sz="2400" dirty="0">
                <a:solidFill>
                  <a:srgbClr val="800000"/>
                </a:solidFill>
              </a:rPr>
              <a:t>алгоритма действий и реализации внутришкольной </a:t>
            </a:r>
            <a:r>
              <a:rPr lang="ru-RU" sz="2400" dirty="0" smtClean="0">
                <a:solidFill>
                  <a:srgbClr val="800000"/>
                </a:solidFill>
              </a:rPr>
              <a:t>системы </a:t>
            </a:r>
            <a:r>
              <a:rPr lang="ru-RU" sz="2400" dirty="0">
                <a:solidFill>
                  <a:srgbClr val="800000"/>
                </a:solidFill>
              </a:rPr>
              <a:t>по преодолению трудностей в обучении и социализации школьников с рисками </a:t>
            </a:r>
            <a:r>
              <a:rPr lang="ru-RU" sz="2400" dirty="0" smtClean="0">
                <a:solidFill>
                  <a:srgbClr val="800000"/>
                </a:solidFill>
              </a:rPr>
              <a:t>неуспешности</a:t>
            </a:r>
            <a:endParaRPr lang="ru-RU" sz="2400" dirty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800000"/>
                </a:solidFill>
              </a:rPr>
              <a:t>повышение </a:t>
            </a:r>
            <a:r>
              <a:rPr lang="ru-RU" sz="2400" dirty="0">
                <a:solidFill>
                  <a:srgbClr val="800000"/>
                </a:solidFill>
              </a:rPr>
              <a:t>доли (в %) успешных обучающихся, снижение доли неуспешных в обучении и социализации </a:t>
            </a:r>
            <a:r>
              <a:rPr lang="ru-RU" sz="2400" dirty="0" smtClean="0">
                <a:solidFill>
                  <a:srgbClr val="800000"/>
                </a:solidFill>
              </a:rPr>
              <a:t>школьников</a:t>
            </a:r>
            <a:endParaRPr lang="ru-RU" sz="2400" dirty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800000"/>
                </a:solidFill>
              </a:rPr>
              <a:t>повышение </a:t>
            </a:r>
            <a:r>
              <a:rPr lang="ru-RU" sz="2400" dirty="0">
                <a:solidFill>
                  <a:srgbClr val="800000"/>
                </a:solidFill>
              </a:rPr>
              <a:t>количества (более 60 %) учителей, оказывающих адресную поддержку неуспешным школьникам и их родителям (законным представителям ребенка</a:t>
            </a:r>
            <a:r>
              <a:rPr lang="ru-RU" sz="2400" dirty="0" smtClean="0">
                <a:solidFill>
                  <a:srgbClr val="800000"/>
                </a:solidFill>
              </a:rPr>
              <a:t>)</a:t>
            </a:r>
            <a:endParaRPr lang="ru-RU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7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916" y="476672"/>
            <a:ext cx="7834564" cy="54674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методической работы 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школе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79308" y="1597689"/>
            <a:ext cx="1230682" cy="162525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Дети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33725" y="1561129"/>
            <a:ext cx="4453002" cy="6858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rgbClr val="800000"/>
                </a:solidFill>
              </a:rPr>
              <a:t>Выявление, анализ учебных трудностей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68603" y="2478308"/>
            <a:ext cx="4453002" cy="6858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rgbClr val="800000"/>
                </a:solidFill>
              </a:rPr>
              <a:t>Учителя-предметники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86684" y="4585623"/>
            <a:ext cx="4453003" cy="6858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rgbClr val="800000"/>
                </a:solidFill>
              </a:rPr>
              <a:t>Педагог-психолог, дефектолог, логопед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9813" y="3505891"/>
            <a:ext cx="4453002" cy="6858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rgbClr val="800000"/>
                </a:solidFill>
              </a:rPr>
              <a:t>Классные руководители, педагоги </a:t>
            </a:r>
            <a:r>
              <a:rPr lang="ru-RU" sz="2100" b="1" dirty="0" err="1" smtClean="0">
                <a:solidFill>
                  <a:srgbClr val="800000"/>
                </a:solidFill>
              </a:rPr>
              <a:t>доп.образования</a:t>
            </a:r>
            <a:endParaRPr lang="ru-RU" sz="2100" b="1" dirty="0">
              <a:solidFill>
                <a:srgbClr val="8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2116" y="3793554"/>
            <a:ext cx="1230682" cy="91779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Дети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76125" y="4024645"/>
            <a:ext cx="1289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  <a:cs typeface="Arial" panose="020B0604020202020204" pitchFamily="34" charset="0"/>
              </a:rPr>
              <a:t>Родители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41064" y="1347608"/>
            <a:ext cx="695195" cy="396892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Дети</a:t>
            </a:r>
            <a:endParaRPr lang="ru-RU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230106" y="1708291"/>
            <a:ext cx="2766873" cy="3451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480476" y="2947659"/>
            <a:ext cx="1414094" cy="1788102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618623" y="2623427"/>
            <a:ext cx="1155226" cy="602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683225" y="3054130"/>
            <a:ext cx="1228601" cy="916446"/>
          </a:xfrm>
          <a:prstGeom prst="straightConnector1">
            <a:avLst/>
          </a:prstGeom>
          <a:ln w="38100">
            <a:solidFill>
              <a:srgbClr val="B25A4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799817" y="4000027"/>
            <a:ext cx="921366" cy="102437"/>
          </a:xfrm>
          <a:prstGeom prst="straightConnector1">
            <a:avLst/>
          </a:prstGeom>
          <a:ln w="38100">
            <a:solidFill>
              <a:srgbClr val="B25A4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804438" y="4347222"/>
            <a:ext cx="930815" cy="508770"/>
          </a:xfrm>
          <a:prstGeom prst="straightConnector1">
            <a:avLst/>
          </a:prstGeom>
          <a:ln w="38100">
            <a:solidFill>
              <a:srgbClr val="B25A4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632847" y="2872062"/>
            <a:ext cx="1226689" cy="747406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683225" y="2082152"/>
            <a:ext cx="1196479" cy="131787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1235187" y="4447898"/>
            <a:ext cx="954714" cy="23160"/>
          </a:xfrm>
          <a:prstGeom prst="straightConnector1">
            <a:avLst/>
          </a:prstGeom>
          <a:ln w="76200">
            <a:solidFill>
              <a:srgbClr val="B25A4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235187" y="2727659"/>
            <a:ext cx="2967962" cy="930312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235187" y="3070285"/>
            <a:ext cx="2967962" cy="92490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235187" y="5035540"/>
            <a:ext cx="2967962" cy="2441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flipH="1">
            <a:off x="1008462" y="1561129"/>
            <a:ext cx="1277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  <a:cs typeface="Arial" panose="020B0604020202020204" pitchFamily="34" charset="0"/>
              </a:rPr>
              <a:t>Администрация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12370" y="1975263"/>
            <a:ext cx="1023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Дети</a:t>
            </a:r>
          </a:p>
          <a:p>
            <a:r>
              <a:rPr lang="ru-RU" b="1" dirty="0">
                <a:solidFill>
                  <a:srgbClr val="800000"/>
                </a:solidFill>
              </a:rPr>
              <a:t>группы</a:t>
            </a:r>
          </a:p>
          <a:p>
            <a:r>
              <a:rPr lang="ru-RU" b="1" dirty="0">
                <a:solidFill>
                  <a:srgbClr val="800000"/>
                </a:solidFill>
              </a:rPr>
              <a:t>риск</a:t>
            </a:r>
            <a:r>
              <a:rPr lang="ru-RU" b="1" dirty="0">
                <a:solidFill>
                  <a:srgbClr val="904730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44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260648"/>
            <a:ext cx="7056870" cy="85521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методической работы школы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983871"/>
              </p:ext>
            </p:extLst>
          </p:nvPr>
        </p:nvGraphicFramePr>
        <p:xfrm>
          <a:off x="827584" y="1268761"/>
          <a:ext cx="8242304" cy="500787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704368">
                  <a:extLst>
                    <a:ext uri="{9D8B030D-6E8A-4147-A177-3AD203B41FA5}">
                      <a16:colId xmlns:a16="http://schemas.microsoft.com/office/drawing/2014/main" val="1336886191"/>
                    </a:ext>
                  </a:extLst>
                </a:gridCol>
                <a:gridCol w="4537936">
                  <a:extLst>
                    <a:ext uri="{9D8B030D-6E8A-4147-A177-3AD203B41FA5}">
                      <a16:colId xmlns:a16="http://schemas.microsoft.com/office/drawing/2014/main" val="3415378751"/>
                    </a:ext>
                  </a:extLst>
                </a:gridCol>
              </a:tblGrid>
              <a:tr h="668624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Выявление обучающихся группы риска</a:t>
                      </a:r>
                      <a:endParaRPr lang="ru-RU" sz="1800" b="0" dirty="0">
                        <a:solidFill>
                          <a:srgbClr val="8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Основание диагностического инструментария (ВСОКО)</a:t>
                      </a:r>
                      <a:endParaRPr lang="ru-RU" sz="1800" b="0" dirty="0">
                        <a:solidFill>
                          <a:srgbClr val="8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58181920"/>
                  </a:ext>
                </a:extLst>
              </a:tr>
              <a:tr h="3714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Выбор общей педагогической стратегии улучшения результатов 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240159"/>
                  </a:ext>
                </a:extLst>
              </a:tr>
              <a:tr h="66862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учебных трудностей обучающихся групп риска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Осознание возможных причин учебных трудностей</a:t>
                      </a:r>
                      <a:endParaRPr lang="ru-RU" sz="1800" b="0" dirty="0">
                        <a:solidFill>
                          <a:srgbClr val="8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57383870"/>
                  </a:ext>
                </a:extLst>
              </a:tr>
              <a:tr h="66862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 образовательных результатов обучающихся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Ожидаемые результаты</a:t>
                      </a:r>
                      <a:endParaRPr lang="ru-RU" sz="1800" b="0" dirty="0">
                        <a:solidFill>
                          <a:srgbClr val="8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15464582"/>
                  </a:ext>
                </a:extLst>
              </a:tr>
              <a:tr h="66862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Выбор педагогической технологии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Обоснование</a:t>
                      </a:r>
                      <a:r>
                        <a:rPr lang="ru-RU" sz="1800" b="0" baseline="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выбора педагогической технологии, методов, приемов </a:t>
                      </a:r>
                      <a:endParaRPr lang="ru-RU" sz="1800" b="0" dirty="0">
                        <a:solidFill>
                          <a:srgbClr val="8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5135261"/>
                  </a:ext>
                </a:extLst>
              </a:tr>
              <a:tr h="126295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Совместное проектирование ИОМ, ИП обучающихся с учебными трудностями (педагоги, ученики, родители) 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Планирование методической</a:t>
                      </a:r>
                      <a:r>
                        <a:rPr lang="ru-RU" sz="1800" b="0" baseline="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работы школы </a:t>
                      </a:r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Планирование деятельности </a:t>
                      </a:r>
                      <a:r>
                        <a:rPr lang="ru-RU" sz="1800" baseline="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учителей-предметников, классных руководителей, специалистов школы</a:t>
                      </a:r>
                      <a:endParaRPr lang="ru-RU" sz="1800" b="0" dirty="0">
                        <a:solidFill>
                          <a:srgbClr val="8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83796760"/>
                  </a:ext>
                </a:extLst>
              </a:tr>
              <a:tr h="69896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Мониторинг образовательных результатов</a:t>
                      </a:r>
                      <a:endParaRPr lang="ru-RU" sz="1800" dirty="0">
                        <a:solidFill>
                          <a:srgbClr val="8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Административный контроль, педагогическое наблюдение</a:t>
                      </a:r>
                      <a:endParaRPr lang="ru-RU" sz="1800" b="0" dirty="0">
                        <a:solidFill>
                          <a:srgbClr val="8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54218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6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989304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обучающихся группы риска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874611"/>
              </p:ext>
            </p:extLst>
          </p:nvPr>
        </p:nvGraphicFramePr>
        <p:xfrm>
          <a:off x="391240" y="1412776"/>
          <a:ext cx="8604449" cy="477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46879566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14610621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48763135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66630641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393165650"/>
                    </a:ext>
                  </a:extLst>
                </a:gridCol>
                <a:gridCol w="1403649">
                  <a:extLst>
                    <a:ext uri="{9D8B030D-6E8A-4147-A177-3AD203B41FA5}">
                      <a16:colId xmlns:a16="http://schemas.microsoft.com/office/drawing/2014/main" val="694449561"/>
                    </a:ext>
                  </a:extLst>
                </a:gridCol>
              </a:tblGrid>
              <a:tr h="52403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Класс</a:t>
                      </a:r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Предмет</a:t>
                      </a:r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Обучающиеся групп риска</a:t>
                      </a:r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432497"/>
                  </a:ext>
                </a:extLst>
              </a:tr>
              <a:tr h="5240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</a:t>
                      </a:r>
                      <a:endParaRPr lang="ru-RU" sz="1800" kern="1200" dirty="0" smtClean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2021/2022</a:t>
                      </a:r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Входные к/р </a:t>
                      </a:r>
                      <a:r>
                        <a:rPr lang="ru-RU" sz="18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2022/2023</a:t>
                      </a:r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Админ. к/р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2022/2023</a:t>
                      </a:r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</a:t>
                      </a:r>
                      <a:endParaRPr lang="ru-RU" sz="1800" kern="1200" dirty="0" smtClean="0">
                        <a:solidFill>
                          <a:srgbClr val="8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2022/2023</a:t>
                      </a:r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284972"/>
                  </a:ext>
                </a:extLst>
              </a:tr>
              <a:tr h="5240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русский язык</a:t>
                      </a:r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855352"/>
                  </a:ext>
                </a:extLst>
              </a:tr>
              <a:tr h="5240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математика</a:t>
                      </a:r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917868"/>
                  </a:ext>
                </a:extLst>
              </a:tr>
              <a:tr h="5240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русский язык</a:t>
                      </a:r>
                    </a:p>
                    <a:p>
                      <a:pPr algn="ctr"/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816177"/>
                  </a:ext>
                </a:extLst>
              </a:tr>
              <a:tr h="5240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математика</a:t>
                      </a:r>
                    </a:p>
                    <a:p>
                      <a:pPr algn="ctr"/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020541"/>
                  </a:ext>
                </a:extLst>
              </a:tr>
              <a:tr h="5240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русский язык</a:t>
                      </a:r>
                    </a:p>
                    <a:p>
                      <a:pPr algn="ctr"/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450412"/>
                  </a:ext>
                </a:extLst>
              </a:tr>
              <a:tr h="5240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800000"/>
                          </a:solidFill>
                        </a:rPr>
                        <a:t>математика</a:t>
                      </a:r>
                    </a:p>
                    <a:p>
                      <a:pPr algn="ctr"/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966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17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239000" cy="54868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причин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064783"/>
              </p:ext>
            </p:extLst>
          </p:nvPr>
        </p:nvGraphicFramePr>
        <p:xfrm>
          <a:off x="882688" y="500721"/>
          <a:ext cx="8136904" cy="2544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9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7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7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9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800000"/>
                          </a:solidFill>
                          <a:effectLst/>
                        </a:rPr>
                        <a:t>Ф.И. класс, предмет</a:t>
                      </a:r>
                      <a:endParaRPr lang="ru-RU" sz="11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800000"/>
                          </a:solidFill>
                          <a:effectLst/>
                        </a:rPr>
                        <a:t>I. Низкие учебные возможности, слабые способности, ОВЗ</a:t>
                      </a:r>
                      <a:endParaRPr lang="ru-RU" sz="11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800000"/>
                          </a:solidFill>
                          <a:effectLst/>
                        </a:rPr>
                        <a:t>II. Систематические пропуски уроков</a:t>
                      </a:r>
                      <a:endParaRPr lang="ru-RU" sz="11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800000"/>
                          </a:solidFill>
                          <a:effectLst/>
                        </a:rPr>
                        <a:t>III. Утомляемость, низкая работоспособность, нарушение внимания</a:t>
                      </a:r>
                      <a:endParaRPr lang="ru-RU" sz="11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800000"/>
                          </a:solidFill>
                          <a:effectLst/>
                        </a:rPr>
                        <a:t>V. Нарушения дисциплины, отказ от работы на уроках</a:t>
                      </a:r>
                      <a:endParaRPr lang="ru-RU" sz="11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800000"/>
                          </a:solidFill>
                          <a:effectLst/>
                        </a:rPr>
                        <a:t>V. Отсутствие учебной мотивации</a:t>
                      </a:r>
                      <a:endParaRPr lang="ru-RU" sz="11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800000"/>
                          </a:solidFill>
                          <a:effectLst/>
                        </a:rPr>
                        <a:t>VI. Низкий уровень базовых знаний по предмету</a:t>
                      </a:r>
                      <a:endParaRPr lang="ru-RU" sz="11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9525" algn="l"/>
                        </a:tabLst>
                      </a:pPr>
                      <a:r>
                        <a:rPr lang="ru-RU" sz="1200" dirty="0">
                          <a:solidFill>
                            <a:srgbClr val="800000"/>
                          </a:solidFill>
                          <a:effectLst/>
                        </a:rPr>
                        <a:t>Ученик 1, </a:t>
                      </a:r>
                      <a:r>
                        <a:rPr lang="ru-RU" sz="1200" dirty="0" smtClean="0">
                          <a:solidFill>
                            <a:srgbClr val="800000"/>
                          </a:solidFill>
                          <a:effectLst/>
                        </a:rPr>
                        <a:t>3а</a:t>
                      </a:r>
                      <a:r>
                        <a:rPr lang="ru-RU" sz="1200" dirty="0">
                          <a:solidFill>
                            <a:srgbClr val="800000"/>
                          </a:solidFill>
                          <a:effectLst/>
                        </a:rPr>
                        <a:t>, </a:t>
                      </a:r>
                      <a:r>
                        <a:rPr lang="ru-RU" sz="1200" dirty="0" smtClean="0">
                          <a:solidFill>
                            <a:srgbClr val="800000"/>
                          </a:solidFill>
                          <a:effectLst/>
                        </a:rPr>
                        <a:t>Математика, Русский </a:t>
                      </a:r>
                      <a:r>
                        <a:rPr lang="ru-RU" sz="1200" dirty="0" err="1" smtClean="0">
                          <a:solidFill>
                            <a:srgbClr val="800000"/>
                          </a:solidFill>
                          <a:effectLst/>
                        </a:rPr>
                        <a:t>яз</a:t>
                      </a:r>
                      <a:endParaRPr lang="ru-RU" sz="11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800000"/>
                          </a:solidFill>
                          <a:effectLst/>
                        </a:rPr>
                        <a:t>+</a:t>
                      </a:r>
                      <a:endParaRPr lang="ru-RU" sz="11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+</a:t>
                      </a:r>
                      <a:endParaRPr lang="ru-RU" sz="11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800000"/>
                          </a:solidFill>
                          <a:effectLst/>
                        </a:rPr>
                        <a:t>+</a:t>
                      </a:r>
                      <a:endParaRPr lang="ru-RU" sz="11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800000"/>
                          </a:solidFill>
                          <a:effectLst/>
                        </a:rPr>
                        <a:t>Ученик 2., </a:t>
                      </a:r>
                      <a:r>
                        <a:rPr lang="ru-RU" sz="1200" dirty="0" smtClean="0">
                          <a:solidFill>
                            <a:srgbClr val="800000"/>
                          </a:solidFill>
                          <a:effectLst/>
                        </a:rPr>
                        <a:t>3-б</a:t>
                      </a:r>
                      <a:endParaRPr lang="ru-RU" sz="1100" dirty="0">
                        <a:solidFill>
                          <a:srgbClr val="8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800000"/>
                          </a:solidFill>
                          <a:effectLst/>
                        </a:rPr>
                        <a:t>Русский, </a:t>
                      </a:r>
                      <a:r>
                        <a:rPr lang="ru-RU" sz="1200" dirty="0" smtClean="0">
                          <a:solidFill>
                            <a:srgbClr val="800000"/>
                          </a:solidFill>
                          <a:effectLst/>
                        </a:rPr>
                        <a:t>Математика </a:t>
                      </a:r>
                      <a:endParaRPr lang="ru-RU" sz="11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800000"/>
                          </a:solidFill>
                          <a:effectLst/>
                        </a:rPr>
                        <a:t>+</a:t>
                      </a:r>
                      <a:endParaRPr lang="ru-RU" sz="11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800000"/>
                          </a:solidFill>
                          <a:effectLst/>
                        </a:rPr>
                        <a:t>+</a:t>
                      </a:r>
                      <a:endParaRPr lang="ru-RU" sz="11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+</a:t>
                      </a:r>
                      <a:endParaRPr lang="ru-RU" sz="11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800000"/>
                          </a:solidFill>
                          <a:effectLst/>
                        </a:rPr>
                        <a:t>Ученик 3</a:t>
                      </a:r>
                      <a:r>
                        <a:rPr lang="ru-RU" sz="1200" dirty="0" smtClean="0">
                          <a:solidFill>
                            <a:srgbClr val="800000"/>
                          </a:solidFill>
                          <a:effectLst/>
                        </a:rPr>
                        <a:t>., 5-б</a:t>
                      </a:r>
                      <a:endParaRPr lang="ru-RU" sz="1100" dirty="0">
                        <a:solidFill>
                          <a:srgbClr val="8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800000"/>
                          </a:solidFill>
                          <a:effectLst/>
                        </a:rPr>
                        <a:t>Биология</a:t>
                      </a:r>
                      <a:endParaRPr lang="ru-RU" sz="11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800000"/>
                          </a:solidFill>
                          <a:effectLst/>
                        </a:rPr>
                        <a:t>+</a:t>
                      </a:r>
                      <a:endParaRPr lang="ru-RU" sz="11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800000"/>
                          </a:solidFill>
                          <a:effectLst/>
                        </a:rPr>
                        <a:t>+</a:t>
                      </a:r>
                      <a:endParaRPr lang="ru-RU" sz="110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3752"/>
          <a:stretch/>
        </p:blipFill>
        <p:spPr>
          <a:xfrm>
            <a:off x="2411760" y="2996952"/>
            <a:ext cx="6732240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886700" cy="94421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образовательный 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маршрут, карты достижений</a:t>
            </a:r>
            <a:endParaRPr lang="ru-RU" sz="2800" b="1" dirty="0">
              <a:solidFill>
                <a:srgbClr val="8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401758"/>
              </p:ext>
            </p:extLst>
          </p:nvPr>
        </p:nvGraphicFramePr>
        <p:xfrm>
          <a:off x="971603" y="944219"/>
          <a:ext cx="7526657" cy="5696905"/>
        </p:xfrm>
        <a:graphic>
          <a:graphicData uri="http://schemas.openxmlformats.org/drawingml/2006/table">
            <a:tbl>
              <a:tblPr firstRow="1" firstCol="1" bandRow="1"/>
              <a:tblGrid>
                <a:gridCol w="133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7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3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35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29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161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замера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17.09.2022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ликвидации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Отметка о ликвидации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Подпись родителей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50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 исходным текстом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правильность переписывания текста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03" marR="39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соблюдение орфографических норм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соблюдение пунктуационных норм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67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морфемного разбора слова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50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словообразовательного разбора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413">
                <a:tc rowSpan="4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морфологического разбора слова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имени существительного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241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имени прилагательного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62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глагола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62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причастие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371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синтаксического разбора предложения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3" marR="39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1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1414</TotalTime>
  <Words>2188</Words>
  <Application>Microsoft Office PowerPoint</Application>
  <PresentationFormat>Экран (4:3)</PresentationFormat>
  <Paragraphs>471</Paragraphs>
  <Slides>30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Bahnschrift</vt:lpstr>
      <vt:lpstr>Calibri</vt:lpstr>
      <vt:lpstr>Times New Roman</vt:lpstr>
      <vt:lpstr>Wingdings</vt:lpstr>
      <vt:lpstr>Тема Office</vt:lpstr>
      <vt:lpstr>МОУ Лучинская СШ ЯМР</vt:lpstr>
      <vt:lpstr>Презентация PowerPoint</vt:lpstr>
      <vt:lpstr>МИП</vt:lpstr>
      <vt:lpstr>Ожидаемые результаты проекта</vt:lpstr>
      <vt:lpstr>Организация методической работы  в школе </vt:lpstr>
      <vt:lpstr>Алгоритм методической работы школы</vt:lpstr>
      <vt:lpstr>Выявление обучающихся группы риска</vt:lpstr>
      <vt:lpstr>Анализ причин</vt:lpstr>
      <vt:lpstr>Индивидуальный образовательный маршрут, карты достижений</vt:lpstr>
      <vt:lpstr>Динамика детей группы риска</vt:lpstr>
      <vt:lpstr>Современные педагогические технологии</vt:lpstr>
      <vt:lpstr>Презентация PowerPoint</vt:lpstr>
      <vt:lpstr>Презентация PowerPoint</vt:lpstr>
      <vt:lpstr>Детские общественные объединения</vt:lpstr>
      <vt:lpstr> - Моя экологическая грамотность - В стране здоровья - Баскетбол - Футбол - Шахматы - Школа географа-исследователя - Школа точной мысли - Школа программирования - Мир театра - Закон и мы - Удивительный мир физики - Технология проекта - Школа юного журналиста - Живая лаборатория - Декоративно-оформительское искусство - Занимательный английский </vt:lpstr>
      <vt:lpstr>Презентация PowerPoint</vt:lpstr>
      <vt:lpstr>Презентация PowerPoint</vt:lpstr>
      <vt:lpstr>Индивидуальная карта психолого-педагогического сопровождения учащихся с риском неуспешности </vt:lpstr>
      <vt:lpstr>Паспорт Программы</vt:lpstr>
      <vt:lpstr>Паспорт Программы</vt:lpstr>
      <vt:lpstr>Паспорт Программы</vt:lpstr>
      <vt:lpstr>Аналитический раздел Программы</vt:lpstr>
      <vt:lpstr>Ожидаемые результаты Программы</vt:lpstr>
      <vt:lpstr>Цель Программы</vt:lpstr>
      <vt:lpstr>Задачи Программы</vt:lpstr>
      <vt:lpstr>Презентация PowerPoint</vt:lpstr>
      <vt:lpstr>Распространение опыта педагогов МОУ Лучинской СШ (2022-2023 учебный год)</vt:lpstr>
      <vt:lpstr>Распространение опыта педагогов МОУ Лучинской СШ (2023-2024 учебный год)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132</cp:revision>
  <dcterms:created xsi:type="dcterms:W3CDTF">2023-05-15T19:38:12Z</dcterms:created>
  <dcterms:modified xsi:type="dcterms:W3CDTF">2024-08-02T07:25:58Z</dcterms:modified>
</cp:coreProperties>
</file>