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80" r:id="rId5"/>
    <p:sldId id="263" r:id="rId6"/>
    <p:sldId id="281" r:id="rId7"/>
    <p:sldId id="267" r:id="rId8"/>
    <p:sldId id="268" r:id="rId9"/>
    <p:sldId id="273" r:id="rId10"/>
    <p:sldId id="259" r:id="rId11"/>
    <p:sldId id="264" r:id="rId12"/>
    <p:sldId id="269" r:id="rId13"/>
    <p:sldId id="270" r:id="rId14"/>
    <p:sldId id="271"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C3C7C-95B2-4F4A-BF1A-B76B998E00CE}" type="datetimeFigureOut">
              <a:rPr lang="ru-RU" smtClean="0"/>
              <a:pPr/>
              <a:t>07.04.2025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D9CBD-03B4-47E8-96CA-7A522F260FB4}" type="slidenum">
              <a:rPr lang="ru-RU" smtClean="0"/>
              <a:pPr/>
              <a:t>‹#›</a:t>
            </a:fld>
            <a:endParaRPr lang="ru-RU"/>
          </a:p>
        </p:txBody>
      </p:sp>
    </p:spTree>
    <p:extLst>
      <p:ext uri="{BB962C8B-B14F-4D97-AF65-F5344CB8AC3E}">
        <p14:creationId xmlns:p14="http://schemas.microsoft.com/office/powerpoint/2010/main" val="162286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2D9CBD-03B4-47E8-96CA-7A522F260FB4}" type="slidenum">
              <a:rPr lang="ru-RU" smtClean="0"/>
              <a:pPr/>
              <a:t>12</a:t>
            </a:fld>
            <a:endParaRPr lang="ru-RU"/>
          </a:p>
        </p:txBody>
      </p:sp>
    </p:spTree>
    <p:extLst>
      <p:ext uri="{BB962C8B-B14F-4D97-AF65-F5344CB8AC3E}">
        <p14:creationId xmlns:p14="http://schemas.microsoft.com/office/powerpoint/2010/main" val="132563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235AC5-0C84-4FED-A6D1-4DFD44BE554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6BD76E0-D25D-439F-A520-A75EF58F9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6226D16-81DC-49AF-BDED-B983C4B9348A}"/>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DF89D71E-03B7-4CE7-92C5-EC459329F3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9ED741-2957-4F50-A800-A9856537289D}"/>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392440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6A4CB6-CD8E-40F0-A95E-2510930696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57A43AA-9978-4350-8C6C-093249ADAA8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7E16F2-743A-4C9D-8B1D-FEFB6D43BD7A}"/>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F44BBF9E-A63C-4F45-9F07-B4EDEDA1CB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96B285-D639-4302-A3D7-4C978A3E3EC0}"/>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82608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28EF133-3120-4A64-BABB-9DD9009D55E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BDD344E-2754-47D2-8124-42C3561D3D7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03F4AD-6CB9-4C11-97D2-55FD94BD68E3}"/>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4AB59D19-3048-4937-9A53-52AE1060E0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AA3BAA-D236-4A9E-BB0B-732A8AADDA70}"/>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32123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0C45A3-7F79-4E2D-8760-31C9172BBF6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7D6A5E-76EE-4FEF-8A0F-70F28F2D1F4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67C8EE6-B3C9-4089-A603-8C71FB9F2943}"/>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4AD21F43-E496-432E-94FE-38A6453425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4AE34E-25E2-4DD9-8A18-E2DDAB8D4AF1}"/>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274336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8EDDB9-442C-4301-B908-8E71199E399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D1BBD77-932A-41E2-9A39-6D0EE0958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4BAB8CF-F455-40E3-9032-79E97B90A618}"/>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339C7971-3602-4E02-8052-EC5CEDD97F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C3A5AB-4A9E-4D2F-B678-09FCAB05D4CA}"/>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179695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D61506-F1BB-49F0-BD2A-6FFD5DCA08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93D63D-2652-4DA0-8B70-BDD7A471FA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C581777-E5FD-4A35-A986-B5AEB976964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984057F-A2E0-46E3-AC9B-E471956A15DF}"/>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6" name="Нижний колонтитул 5">
            <a:extLst>
              <a:ext uri="{FF2B5EF4-FFF2-40B4-BE49-F238E27FC236}">
                <a16:creationId xmlns:a16="http://schemas.microsoft.com/office/drawing/2014/main" id="{0AF1AB93-EF53-41E8-B586-3B18EC0D40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25162FA-092D-46BB-869D-4F3EB7FB8DBE}"/>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414145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8C06F6-8CA5-43A7-AC03-095F124648E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4AB02FE-EBCE-4787-B8AC-8377ABE08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DA87ADD-D114-4660-A065-7C8FD07C6BB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AAEF77A-5D68-42AB-97F2-C7348DFBD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F72A023-93CD-4269-A2D4-100155FF61F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4CAA235-00F4-438F-BD7A-04064858D566}"/>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8" name="Нижний колонтитул 7">
            <a:extLst>
              <a:ext uri="{FF2B5EF4-FFF2-40B4-BE49-F238E27FC236}">
                <a16:creationId xmlns:a16="http://schemas.microsoft.com/office/drawing/2014/main" id="{0A13F165-47AE-4F65-B1A0-55C698ECD79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D09531F-D425-45DE-B43B-2E5D9266541C}"/>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359275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27E24-BDC4-43AB-A7BF-A34BD697DF1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C1B010C-6513-49DE-864E-DA8047297D55}"/>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4" name="Нижний колонтитул 3">
            <a:extLst>
              <a:ext uri="{FF2B5EF4-FFF2-40B4-BE49-F238E27FC236}">
                <a16:creationId xmlns:a16="http://schemas.microsoft.com/office/drawing/2014/main" id="{2CCEE8AC-2503-4F0E-BA2F-DAC9F4A27C5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30CDC75-7883-45FA-8E7A-C1D1F45CC24D}"/>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346860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CD5FC68-04F8-492E-A6C9-6458515B462E}"/>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3" name="Нижний колонтитул 2">
            <a:extLst>
              <a:ext uri="{FF2B5EF4-FFF2-40B4-BE49-F238E27FC236}">
                <a16:creationId xmlns:a16="http://schemas.microsoft.com/office/drawing/2014/main" id="{CB332205-F602-4BA5-86AF-AB20BE28EEE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873E50F-D89B-4543-B3F7-9642C5C3C15A}"/>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369828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3B5F0F-94E1-44A8-8147-1FD785643F7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2C5F701-DF5C-48E8-BA77-297A3F32D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90310C0-C9DB-4E39-B703-B07746D13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B7DB866-15A2-4CCD-8453-D386E22561AD}"/>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6" name="Нижний колонтитул 5">
            <a:extLst>
              <a:ext uri="{FF2B5EF4-FFF2-40B4-BE49-F238E27FC236}">
                <a16:creationId xmlns:a16="http://schemas.microsoft.com/office/drawing/2014/main" id="{5FA2EBDF-1B1C-436C-AFC5-3624327D16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687528-7460-4F92-950C-FDDDF2C68093}"/>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421282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9F5C12-BA0C-4880-9092-37BE3539F5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6C25231-7348-49C7-AF34-841C994A5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F13CEF7-B54C-46B5-B398-264D7794D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CEC1D4-6588-4914-B55A-2F9B1C07CCA6}"/>
              </a:ext>
            </a:extLst>
          </p:cNvPr>
          <p:cNvSpPr>
            <a:spLocks noGrp="1"/>
          </p:cNvSpPr>
          <p:nvPr>
            <p:ph type="dt" sz="half" idx="10"/>
          </p:nvPr>
        </p:nvSpPr>
        <p:spPr/>
        <p:txBody>
          <a:bodyPr/>
          <a:lstStyle/>
          <a:p>
            <a:fld id="{91EEF181-C805-4C0B-9F80-644A8B3B43B3}" type="datetimeFigureOut">
              <a:rPr lang="ru-RU" smtClean="0"/>
              <a:pPr/>
              <a:t>07.04.2025</a:t>
            </a:fld>
            <a:endParaRPr lang="ru-RU"/>
          </a:p>
        </p:txBody>
      </p:sp>
      <p:sp>
        <p:nvSpPr>
          <p:cNvPr id="6" name="Нижний колонтитул 5">
            <a:extLst>
              <a:ext uri="{FF2B5EF4-FFF2-40B4-BE49-F238E27FC236}">
                <a16:creationId xmlns:a16="http://schemas.microsoft.com/office/drawing/2014/main" id="{9CB3F697-75AB-4E0A-9292-66CDD372AC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ACCCF3-CF67-4D26-965C-7EA569FAB1A0}"/>
              </a:ext>
            </a:extLst>
          </p:cNvPr>
          <p:cNvSpPr>
            <a:spLocks noGrp="1"/>
          </p:cNvSpPr>
          <p:nvPr>
            <p:ph type="sldNum" sz="quarter" idx="12"/>
          </p:nvPr>
        </p:nvSpPr>
        <p:spPr/>
        <p:txBody>
          <a:bodyPr/>
          <a:lstStyle/>
          <a:p>
            <a:fld id="{44CEB66F-A5BE-4659-9A65-CEA3CA1C2B9C}" type="slidenum">
              <a:rPr lang="ru-RU" smtClean="0"/>
              <a:pPr/>
              <a:t>‹#›</a:t>
            </a:fld>
            <a:endParaRPr lang="ru-RU"/>
          </a:p>
        </p:txBody>
      </p:sp>
    </p:spTree>
    <p:extLst>
      <p:ext uri="{BB962C8B-B14F-4D97-AF65-F5344CB8AC3E}">
        <p14:creationId xmlns:p14="http://schemas.microsoft.com/office/powerpoint/2010/main" val="219523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28981B-3B7B-4BE5-814A-914B8CB80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3BAC98-D406-48B8-895D-6DE3EB0EF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C342CC-61A7-4DE3-B71A-11D13CD5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EF181-C805-4C0B-9F80-644A8B3B43B3}" type="datetimeFigureOut">
              <a:rPr lang="ru-RU" smtClean="0"/>
              <a:pPr/>
              <a:t>07.04.2025</a:t>
            </a:fld>
            <a:endParaRPr lang="ru-RU"/>
          </a:p>
        </p:txBody>
      </p:sp>
      <p:sp>
        <p:nvSpPr>
          <p:cNvPr id="5" name="Нижний колонтитул 4">
            <a:extLst>
              <a:ext uri="{FF2B5EF4-FFF2-40B4-BE49-F238E27FC236}">
                <a16:creationId xmlns:a16="http://schemas.microsoft.com/office/drawing/2014/main" id="{430DEEB8-2F87-4191-9CCD-71F3C2435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D420A8D-3C6A-4F06-9D5F-42FF7D44D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EB66F-A5BE-4659-9A65-CEA3CA1C2B9C}" type="slidenum">
              <a:rPr lang="ru-RU" smtClean="0"/>
              <a:pPr/>
              <a:t>‹#›</a:t>
            </a:fld>
            <a:endParaRPr lang="ru-RU"/>
          </a:p>
        </p:txBody>
      </p:sp>
    </p:spTree>
    <p:extLst>
      <p:ext uri="{BB962C8B-B14F-4D97-AF65-F5344CB8AC3E}">
        <p14:creationId xmlns:p14="http://schemas.microsoft.com/office/powerpoint/2010/main" val="24313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0C05D7F-3617-435B-85E4-4F0F1438D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4" name="Заголовок 3">
            <a:extLst>
              <a:ext uri="{FF2B5EF4-FFF2-40B4-BE49-F238E27FC236}">
                <a16:creationId xmlns:a16="http://schemas.microsoft.com/office/drawing/2014/main" id="{A5339BE5-7827-4CC0-991B-B3D2CA396F47}"/>
              </a:ext>
            </a:extLst>
          </p:cNvPr>
          <p:cNvSpPr>
            <a:spLocks noGrp="1"/>
          </p:cNvSpPr>
          <p:nvPr>
            <p:ph type="title" idx="4294967295"/>
          </p:nvPr>
        </p:nvSpPr>
        <p:spPr>
          <a:xfrm>
            <a:off x="1223493" y="170916"/>
            <a:ext cx="9292106" cy="1965534"/>
          </a:xfrm>
        </p:spPr>
        <p:txBody>
          <a:bodyPr>
            <a:normAutofit/>
          </a:bodyPr>
          <a:lstStyle/>
          <a:p>
            <a:pPr algn="ctr"/>
            <a:r>
              <a:rPr lang="ru-RU" sz="5400" b="1" dirty="0">
                <a:latin typeface="Times New Roman" pitchFamily="18" charset="0"/>
                <a:cs typeface="Times New Roman" pitchFamily="18" charset="0"/>
              </a:rPr>
              <a:t>МОУ «</a:t>
            </a:r>
            <a:r>
              <a:rPr lang="ru-RU" sz="5400" b="1" dirty="0" err="1">
                <a:latin typeface="Times New Roman" pitchFamily="18" charset="0"/>
                <a:cs typeface="Times New Roman" pitchFamily="18" charset="0"/>
              </a:rPr>
              <a:t>Лучинская</a:t>
            </a:r>
            <a:r>
              <a:rPr lang="ru-RU" sz="5400" b="1" dirty="0">
                <a:latin typeface="Times New Roman" pitchFamily="18" charset="0"/>
                <a:cs typeface="Times New Roman" pitchFamily="18" charset="0"/>
              </a:rPr>
              <a:t> СШ» ЯМР</a:t>
            </a:r>
            <a:br>
              <a:rPr lang="ru-RU" sz="5400" b="1" dirty="0">
                <a:latin typeface="Times New Roman" pitchFamily="18" charset="0"/>
                <a:cs typeface="Times New Roman" pitchFamily="18" charset="0"/>
              </a:rPr>
            </a:br>
            <a:r>
              <a:rPr lang="ru-RU" sz="3600" b="1" dirty="0">
                <a:latin typeface="Times New Roman" pitchFamily="18" charset="0"/>
                <a:cs typeface="Times New Roman" pitchFamily="18" charset="0"/>
              </a:rPr>
              <a:t>1971-202</a:t>
            </a:r>
            <a:r>
              <a:rPr lang="en-US" sz="3600" b="1" dirty="0">
                <a:latin typeface="Times New Roman" pitchFamily="18" charset="0"/>
                <a:cs typeface="Times New Roman" pitchFamily="18" charset="0"/>
              </a:rPr>
              <a:t>4</a:t>
            </a:r>
            <a:endParaRPr lang="ru-RU" sz="3600" b="1" dirty="0">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id="{FD539F59-7192-46A1-8384-6FB47631BFC5}"/>
              </a:ext>
            </a:extLst>
          </p:cNvPr>
          <p:cNvPicPr>
            <a:picLocks noChangeAspect="1"/>
          </p:cNvPicPr>
          <p:nvPr/>
        </p:nvPicPr>
        <p:blipFill>
          <a:blip r:embed="rId4"/>
          <a:stretch>
            <a:fillRect/>
          </a:stretch>
        </p:blipFill>
        <p:spPr>
          <a:xfrm>
            <a:off x="1623701" y="1853466"/>
            <a:ext cx="8879080" cy="4812675"/>
          </a:xfrm>
          <a:prstGeom prst="rect">
            <a:avLst/>
          </a:prstGeom>
        </p:spPr>
      </p:pic>
    </p:spTree>
    <p:extLst>
      <p:ext uri="{BB962C8B-B14F-4D97-AF65-F5344CB8AC3E}">
        <p14:creationId xmlns:p14="http://schemas.microsoft.com/office/powerpoint/2010/main" val="91497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778A5B48-D508-469C-9050-5EBD2FDB461E}"/>
              </a:ext>
            </a:extLst>
          </p:cNvPr>
          <p:cNvSpPr>
            <a:spLocks noGrp="1"/>
          </p:cNvSpPr>
          <p:nvPr>
            <p:ph type="title"/>
          </p:nvPr>
        </p:nvSpPr>
        <p:spPr>
          <a:xfrm>
            <a:off x="958788" y="1180730"/>
            <a:ext cx="10412767" cy="2432482"/>
          </a:xfrm>
        </p:spPr>
        <p:txBody>
          <a:bodyPr>
            <a:normAutofit fontScale="90000"/>
          </a:bodyPr>
          <a:lstStyle/>
          <a:p>
            <a:pPr algn="ctr"/>
            <a:r>
              <a:rPr lang="ru-RU" b="1" u="sng" dirty="0">
                <a:latin typeface="Times New Roman" pitchFamily="18" charset="0"/>
                <a:cs typeface="Times New Roman" pitchFamily="18" charset="0"/>
              </a:rPr>
              <a:t>Педагоги 1-х классов 2024-2025 уч. год</a:t>
            </a:r>
            <a:r>
              <a:rPr lang="ru-RU" b="1" u="sng" dirty="0">
                <a:latin typeface="Monotype Corsiva" panose="03010101010201010101" pitchFamily="66" charset="0"/>
              </a:rPr>
              <a:t/>
            </a:r>
            <a:br>
              <a:rPr lang="ru-RU" b="1" u="sng" dirty="0">
                <a:latin typeface="Monotype Corsiva" panose="03010101010201010101" pitchFamily="66" charset="0"/>
              </a:rPr>
            </a:br>
            <a:r>
              <a:rPr lang="ru-RU" b="1" dirty="0">
                <a:latin typeface="Monotype Corsiva" panose="03010101010201010101" pitchFamily="66" charset="0"/>
              </a:rPr>
              <a:t>                               </a:t>
            </a:r>
            <a:br>
              <a:rPr lang="ru-RU" b="1" dirty="0">
                <a:latin typeface="Monotype Corsiva" panose="03010101010201010101" pitchFamily="66"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ru-RU" sz="3600" dirty="0">
                <a:latin typeface="Times New Roman" pitchFamily="18" charset="0"/>
                <a:cs typeface="Times New Roman" pitchFamily="18" charset="0"/>
              </a:rPr>
              <a:t>                  </a:t>
            </a:r>
          </a:p>
        </p:txBody>
      </p:sp>
      <p:pic>
        <p:nvPicPr>
          <p:cNvPr id="3" name="Рисунок 2">
            <a:extLst>
              <a:ext uri="{FF2B5EF4-FFF2-40B4-BE49-F238E27FC236}">
                <a16:creationId xmlns:a16="http://schemas.microsoft.com/office/drawing/2014/main" id="{2BD70729-8E14-463E-882B-2A9FBED9A55A}"/>
              </a:ext>
            </a:extLst>
          </p:cNvPr>
          <p:cNvPicPr>
            <a:picLocks noChangeAspect="1"/>
          </p:cNvPicPr>
          <p:nvPr/>
        </p:nvPicPr>
        <p:blipFill>
          <a:blip r:embed="rId3"/>
          <a:stretch>
            <a:fillRect/>
          </a:stretch>
        </p:blipFill>
        <p:spPr>
          <a:xfrm>
            <a:off x="199377" y="1486664"/>
            <a:ext cx="4191000" cy="4743450"/>
          </a:xfrm>
          <a:prstGeom prst="rect">
            <a:avLst/>
          </a:prstGeom>
        </p:spPr>
      </p:pic>
      <p:sp>
        <p:nvSpPr>
          <p:cNvPr id="4" name="TextBox 3">
            <a:extLst>
              <a:ext uri="{FF2B5EF4-FFF2-40B4-BE49-F238E27FC236}">
                <a16:creationId xmlns:a16="http://schemas.microsoft.com/office/drawing/2014/main" id="{B922D68D-570B-43BF-A1E8-FC62847D1E15}"/>
              </a:ext>
            </a:extLst>
          </p:cNvPr>
          <p:cNvSpPr txBox="1"/>
          <p:nvPr/>
        </p:nvSpPr>
        <p:spPr>
          <a:xfrm>
            <a:off x="4589755" y="1640483"/>
            <a:ext cx="7341833" cy="2123658"/>
          </a:xfrm>
          <a:prstGeom prst="rect">
            <a:avLst/>
          </a:prstGeom>
          <a:noFill/>
        </p:spPr>
        <p:txBody>
          <a:bodyPr wrap="square" rtlCol="0">
            <a:spAutoFit/>
          </a:bodyPr>
          <a:lstStyle/>
          <a:p>
            <a:r>
              <a:rPr lang="ru-RU" b="1" dirty="0">
                <a:latin typeface="Times New Roman" pitchFamily="18" charset="0"/>
                <a:cs typeface="Times New Roman" pitchFamily="18" charset="0"/>
              </a:rPr>
              <a:t> </a:t>
            </a:r>
            <a:r>
              <a:rPr lang="ru-RU" sz="3600" b="1" dirty="0">
                <a:latin typeface="Times New Roman" pitchFamily="18" charset="0"/>
                <a:cs typeface="Times New Roman" pitchFamily="18" charset="0"/>
              </a:rPr>
              <a:t>Зарубина Ольга Юрьевна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3200" dirty="0">
                <a:latin typeface="Times New Roman" pitchFamily="18" charset="0"/>
                <a:cs typeface="Times New Roman" pitchFamily="18" charset="0"/>
              </a:rPr>
              <a:t> * Окончила Южно-Сахалинское педагогическое училище в 1989 году</a:t>
            </a:r>
          </a:p>
          <a:p>
            <a:r>
              <a:rPr lang="ru-RU" sz="3200" dirty="0">
                <a:latin typeface="Times New Roman" pitchFamily="18" charset="0"/>
                <a:cs typeface="Times New Roman" pitchFamily="18" charset="0"/>
              </a:rPr>
              <a:t>* Первая квалификационная категория</a:t>
            </a:r>
            <a:endParaRPr lang="ru-RU" sz="3200" dirty="0"/>
          </a:p>
        </p:txBody>
      </p:sp>
    </p:spTree>
    <p:extLst>
      <p:ext uri="{BB962C8B-B14F-4D97-AF65-F5344CB8AC3E}">
        <p14:creationId xmlns:p14="http://schemas.microsoft.com/office/powerpoint/2010/main" val="32586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9071F79A-2F35-4764-8A5B-2E32D7E0998A}"/>
              </a:ext>
            </a:extLst>
          </p:cNvPr>
          <p:cNvSpPr>
            <a:spLocks noGrp="1"/>
          </p:cNvSpPr>
          <p:nvPr>
            <p:ph type="title"/>
          </p:nvPr>
        </p:nvSpPr>
        <p:spPr>
          <a:xfrm>
            <a:off x="3747752" y="798490"/>
            <a:ext cx="7606048" cy="5409126"/>
          </a:xfrm>
        </p:spPr>
        <p:txBody>
          <a:bodyPr>
            <a:normAutofit fontScale="90000"/>
          </a:bodyPr>
          <a:lstStyle/>
          <a:p>
            <a:r>
              <a:rPr lang="ru-RU" b="1" u="sng" dirty="0" err="1">
                <a:latin typeface="Times New Roman" pitchFamily="18" charset="0"/>
                <a:cs typeface="Times New Roman" pitchFamily="18" charset="0"/>
              </a:rPr>
              <a:t>Жульков</a:t>
            </a:r>
            <a:r>
              <a:rPr lang="ru-RU" b="1" u="sng" dirty="0">
                <a:latin typeface="Times New Roman" pitchFamily="18" charset="0"/>
                <a:cs typeface="Times New Roman" pitchFamily="18" charset="0"/>
              </a:rPr>
              <a:t> Александр Дмитриевич</a:t>
            </a:r>
            <a:r>
              <a:rPr lang="ru-RU" sz="4900" b="1" u="sng" dirty="0">
                <a:latin typeface="Times New Roman" pitchFamily="18" charset="0"/>
                <a:cs typeface="Times New Roman" pitchFamily="18" charset="0"/>
              </a:rPr>
              <a:t/>
            </a:r>
            <a:br>
              <a:rPr lang="ru-RU" sz="4900" b="1" u="sng" dirty="0">
                <a:latin typeface="Times New Roman" pitchFamily="18" charset="0"/>
                <a:cs typeface="Times New Roman" pitchFamily="18" charset="0"/>
              </a:rPr>
            </a:br>
            <a:r>
              <a:rPr lang="ru-RU" sz="3100" b="1" dirty="0">
                <a:latin typeface="Times New Roman" pitchFamily="18" charset="0"/>
                <a:cs typeface="Times New Roman" pitchFamily="18" charset="0"/>
              </a:rPr>
              <a:t>Учитель физической культуры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*Работает в учреждении с 2024 года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u="sng" dirty="0">
                <a:latin typeface="Times New Roman" pitchFamily="18" charset="0"/>
                <a:cs typeface="Times New Roman" pitchFamily="18" charset="0"/>
              </a:rPr>
              <a:t>Козлова Надежда Львовна</a:t>
            </a:r>
            <a:br>
              <a:rPr lang="ru-RU" b="1" u="sng" dirty="0">
                <a:latin typeface="Times New Roman" pitchFamily="18" charset="0"/>
                <a:cs typeface="Times New Roman" pitchFamily="18" charset="0"/>
              </a:rPr>
            </a:br>
            <a:r>
              <a:rPr lang="ru-RU" sz="3600" b="1" dirty="0">
                <a:latin typeface="Times New Roman" pitchFamily="18" charset="0"/>
                <a:cs typeface="Times New Roman" pitchFamily="18" charset="0"/>
              </a:rPr>
              <a:t>Учитель музыки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Окончила в 2006 году ЯГПУ им. К. Д. Ушинского</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Высшая категория</a:t>
            </a:r>
          </a:p>
        </p:txBody>
      </p:sp>
      <p:pic>
        <p:nvPicPr>
          <p:cNvPr id="8" name="Рисунок 7">
            <a:extLst>
              <a:ext uri="{FF2B5EF4-FFF2-40B4-BE49-F238E27FC236}">
                <a16:creationId xmlns:a16="http://schemas.microsoft.com/office/drawing/2014/main" id="{D75D5CE3-AF4F-4986-AD36-64B0B4705637}"/>
              </a:ext>
            </a:extLst>
          </p:cNvPr>
          <p:cNvPicPr>
            <a:picLocks noChangeAspect="1"/>
          </p:cNvPicPr>
          <p:nvPr/>
        </p:nvPicPr>
        <p:blipFill rotWithShape="1">
          <a:blip r:embed="rId3"/>
          <a:srcRect t="8333"/>
          <a:stretch/>
        </p:blipFill>
        <p:spPr>
          <a:xfrm>
            <a:off x="1125415" y="3429000"/>
            <a:ext cx="2259624" cy="2778617"/>
          </a:xfrm>
          <a:prstGeom prst="rect">
            <a:avLst/>
          </a:prstGeom>
        </p:spPr>
      </p:pic>
      <p:pic>
        <p:nvPicPr>
          <p:cNvPr id="3" name="Рисунок 2">
            <a:extLst>
              <a:ext uri="{FF2B5EF4-FFF2-40B4-BE49-F238E27FC236}">
                <a16:creationId xmlns:a16="http://schemas.microsoft.com/office/drawing/2014/main" id="{245C9629-5C8A-4607-8CD3-76FD84B951A9}"/>
              </a:ext>
            </a:extLst>
          </p:cNvPr>
          <p:cNvPicPr>
            <a:picLocks noChangeAspect="1"/>
          </p:cNvPicPr>
          <p:nvPr/>
        </p:nvPicPr>
        <p:blipFill rotWithShape="1">
          <a:blip r:embed="rId4"/>
          <a:srcRect l="14004" r="6389"/>
          <a:stretch/>
        </p:blipFill>
        <p:spPr>
          <a:xfrm>
            <a:off x="1125415" y="496136"/>
            <a:ext cx="2259624" cy="2438400"/>
          </a:xfrm>
          <a:prstGeom prst="rect">
            <a:avLst/>
          </a:prstGeom>
        </p:spPr>
      </p:pic>
    </p:spTree>
    <p:extLst>
      <p:ext uri="{BB962C8B-B14F-4D97-AF65-F5344CB8AC3E}">
        <p14:creationId xmlns:p14="http://schemas.microsoft.com/office/powerpoint/2010/main" val="296065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BEF8132A-DDCD-4CC9-9B1D-261480D3FC70}"/>
              </a:ext>
            </a:extLst>
          </p:cNvPr>
          <p:cNvSpPr>
            <a:spLocks noGrp="1"/>
          </p:cNvSpPr>
          <p:nvPr>
            <p:ph type="title"/>
          </p:nvPr>
        </p:nvSpPr>
        <p:spPr>
          <a:xfrm>
            <a:off x="334851" y="96593"/>
            <a:ext cx="11018949" cy="6664816"/>
          </a:xfrm>
        </p:spPr>
        <p:txBody>
          <a:bodyPr>
            <a:normAutofit/>
          </a:bodyPr>
          <a:lstStyle/>
          <a:p>
            <a:r>
              <a:rPr lang="ru-RU" b="1" dirty="0">
                <a:latin typeface="Monotype Corsiva" panose="03010101010201010101" pitchFamily="66" charset="0"/>
              </a:rPr>
              <a:t>                        </a:t>
            </a:r>
            <a:r>
              <a:rPr lang="ru-RU" b="1" u="sng" dirty="0">
                <a:latin typeface="Times New Roman" pitchFamily="18" charset="0"/>
                <a:cs typeface="Times New Roman" pitchFamily="18" charset="0"/>
              </a:rPr>
              <a:t>Группа продленного дня</a:t>
            </a:r>
            <a:br>
              <a:rPr lang="ru-RU" b="1" u="sng" dirty="0">
                <a:latin typeface="Times New Roman" pitchFamily="18" charset="0"/>
                <a:cs typeface="Times New Roman" pitchFamily="18" charset="0"/>
              </a:rPr>
            </a:br>
            <a:r>
              <a:rPr lang="ru-RU" sz="3100" dirty="0">
                <a:latin typeface="Times New Roman" pitchFamily="18" charset="0"/>
                <a:cs typeface="Times New Roman" pitchFamily="18" charset="0"/>
              </a:rPr>
              <a:t>Основные задачи:</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 создание оптимальных условий для организации развития творческих способностей ребёнка при невозможности организации контроля со стороны родителей обучающихся;</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 организация пребывания обучающихся в школе для активного участия их во внеклассной работе.</a:t>
            </a:r>
            <a:r>
              <a:rPr lang="ru-RU" sz="3100" u="sng" dirty="0">
                <a:latin typeface="Times New Roman" pitchFamily="18" charset="0"/>
                <a:cs typeface="Times New Roman" pitchFamily="18" charset="0"/>
              </a:rPr>
              <a:t/>
            </a:r>
            <a:br>
              <a:rPr lang="ru-RU" sz="3100" u="sng" dirty="0">
                <a:latin typeface="Times New Roman" pitchFamily="18" charset="0"/>
                <a:cs typeface="Times New Roman" pitchFamily="18" charset="0"/>
              </a:rPr>
            </a:br>
            <a:r>
              <a:rPr lang="ru-RU" sz="3100" u="sng" dirty="0">
                <a:latin typeface="Times New Roman" pitchFamily="18" charset="0"/>
                <a:cs typeface="Times New Roman" pitchFamily="18" charset="0"/>
              </a:rPr>
              <a:t>*Зачисление обучающихся в ГПД осуществляется по письменному заявлению родителей</a:t>
            </a:r>
            <a:r>
              <a:rPr lang="ru-RU" sz="2800" u="sng" dirty="0">
                <a:latin typeface="Times New Roman" pitchFamily="18" charset="0"/>
                <a:cs typeface="Times New Roman" pitchFamily="18" charset="0"/>
              </a:rPr>
              <a:t/>
            </a:r>
            <a:br>
              <a:rPr lang="ru-RU" sz="2800" u="sng" dirty="0">
                <a:latin typeface="Times New Roman" pitchFamily="18" charset="0"/>
                <a:cs typeface="Times New Roman" pitchFamily="18" charset="0"/>
              </a:rPr>
            </a:br>
            <a:r>
              <a:rPr lang="ru-RU" sz="2800" b="1" u="sng" dirty="0">
                <a:latin typeface="Times New Roman" pitchFamily="18" charset="0"/>
                <a:cs typeface="Times New Roman" pitchFamily="18" charset="0"/>
              </a:rPr>
              <a:t>Режим работы ГПД:</a:t>
            </a:r>
            <a:r>
              <a:rPr lang="ru-RU" sz="2800" u="sng" dirty="0">
                <a:latin typeface="Times New Roman" pitchFamily="18" charset="0"/>
                <a:cs typeface="Times New Roman" pitchFamily="18" charset="0"/>
              </a:rPr>
              <a:t/>
            </a:r>
            <a:br>
              <a:rPr lang="ru-RU" sz="2800" u="sng" dirty="0">
                <a:latin typeface="Times New Roman" pitchFamily="18" charset="0"/>
                <a:cs typeface="Times New Roman" pitchFamily="18" charset="0"/>
              </a:rPr>
            </a:br>
            <a:r>
              <a:rPr lang="ru-RU" sz="2800" u="sng" dirty="0">
                <a:latin typeface="Times New Roman" pitchFamily="18" charset="0"/>
                <a:cs typeface="Times New Roman" pitchFamily="18" charset="0"/>
              </a:rPr>
              <a:t>12.15-13.15 – прогулка, спортивный час</a:t>
            </a:r>
            <a:br>
              <a:rPr lang="ru-RU" sz="2800" u="sng" dirty="0">
                <a:latin typeface="Times New Roman" pitchFamily="18" charset="0"/>
                <a:cs typeface="Times New Roman" pitchFamily="18" charset="0"/>
              </a:rPr>
            </a:br>
            <a:r>
              <a:rPr lang="ru-RU" sz="2800" u="sng" dirty="0">
                <a:latin typeface="Times New Roman" pitchFamily="18" charset="0"/>
                <a:cs typeface="Times New Roman" pitchFamily="18" charset="0"/>
              </a:rPr>
              <a:t>13.15 – 13.45 – обед</a:t>
            </a:r>
            <a:br>
              <a:rPr lang="ru-RU" sz="2800" u="sng" dirty="0">
                <a:latin typeface="Times New Roman" pitchFamily="18" charset="0"/>
                <a:cs typeface="Times New Roman" pitchFamily="18" charset="0"/>
              </a:rPr>
            </a:br>
            <a:r>
              <a:rPr lang="ru-RU" sz="2800" u="sng" dirty="0">
                <a:latin typeface="Times New Roman" pitchFamily="18" charset="0"/>
                <a:cs typeface="Times New Roman" pitchFamily="18" charset="0"/>
              </a:rPr>
              <a:t>15.05 – 15.50 – занятия по интересам</a:t>
            </a:r>
            <a:br>
              <a:rPr lang="ru-RU" sz="2800" u="sng" dirty="0">
                <a:latin typeface="Times New Roman" pitchFamily="18" charset="0"/>
                <a:cs typeface="Times New Roman" pitchFamily="18" charset="0"/>
              </a:rPr>
            </a:br>
            <a:r>
              <a:rPr lang="ru-RU" sz="2800" u="sng" dirty="0">
                <a:latin typeface="Times New Roman" pitchFamily="18" charset="0"/>
                <a:cs typeface="Times New Roman" pitchFamily="18" charset="0"/>
              </a:rPr>
              <a:t>15.50 – 16.35 – прогулка, спортивный час</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b="1" u="sng" dirty="0">
              <a:latin typeface="Times New Roman" pitchFamily="18" charset="0"/>
              <a:cs typeface="Times New Roman" pitchFamily="18" charset="0"/>
            </a:endParaRPr>
          </a:p>
        </p:txBody>
      </p:sp>
    </p:spTree>
    <p:extLst>
      <p:ext uri="{BB962C8B-B14F-4D97-AF65-F5344CB8AC3E}">
        <p14:creationId xmlns:p14="http://schemas.microsoft.com/office/powerpoint/2010/main" val="54168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EBA82945-0CED-42BE-AFA9-536BB0D90E0C}"/>
              </a:ext>
            </a:extLst>
          </p:cNvPr>
          <p:cNvSpPr>
            <a:spLocks noGrp="1"/>
          </p:cNvSpPr>
          <p:nvPr>
            <p:ph type="title"/>
          </p:nvPr>
        </p:nvSpPr>
        <p:spPr>
          <a:xfrm>
            <a:off x="437881" y="115911"/>
            <a:ext cx="11552349" cy="3760630"/>
          </a:xfrm>
        </p:spPr>
        <p:txBody>
          <a:bodyPr>
            <a:noAutofit/>
          </a:bodyPr>
          <a:lstStyle/>
          <a:p>
            <a:r>
              <a:rPr lang="ru-RU" sz="2400" dirty="0">
                <a:latin typeface="Times New Roman" pitchFamily="18" charset="0"/>
                <a:ea typeface="Calibri" panose="020F0502020204030204" pitchFamily="34" charset="0"/>
                <a:cs typeface="Times New Roman" pitchFamily="18" charset="0"/>
              </a:rPr>
              <a:t>       Направления </a:t>
            </a:r>
            <a:r>
              <a:rPr lang="ru-RU" sz="3200" b="1" u="sng" dirty="0">
                <a:latin typeface="Times New Roman" pitchFamily="18" charset="0"/>
                <a:ea typeface="Calibri" panose="020F0502020204030204" pitchFamily="34" charset="0"/>
                <a:cs typeface="Times New Roman" pitchFamily="18" charset="0"/>
              </a:rPr>
              <a:t>внеурочной деятельности </a:t>
            </a:r>
            <a:r>
              <a:rPr lang="ru-RU" sz="2400" dirty="0">
                <a:latin typeface="Times New Roman" pitchFamily="18" charset="0"/>
                <a:ea typeface="Calibri" panose="020F0502020204030204" pitchFamily="34" charset="0"/>
                <a:cs typeface="Times New Roman" pitchFamily="18" charset="0"/>
              </a:rPr>
              <a:t>по ФГОС призваны способствовать эффективному усвоению учениками основной образовательной программы, в том числе оптимизировать учебную нагрузку, подготовить обучающихся к решению повседневных жизненных задач, создать дополнительную базу знаний. </a:t>
            </a:r>
            <a:br>
              <a:rPr lang="ru-RU" sz="2400" dirty="0">
                <a:latin typeface="Times New Roman" pitchFamily="18" charset="0"/>
                <a:ea typeface="Calibri" panose="020F0502020204030204" pitchFamily="34" charset="0"/>
                <a:cs typeface="Times New Roman" pitchFamily="18" charset="0"/>
              </a:rPr>
            </a:br>
            <a:r>
              <a:rPr lang="ru-RU" sz="2400" dirty="0">
                <a:latin typeface="Times New Roman" pitchFamily="18" charset="0"/>
                <a:ea typeface="Calibri" panose="020F0502020204030204" pitchFamily="34" charset="0"/>
                <a:cs typeface="Times New Roman" pitchFamily="18" charset="0"/>
              </a:rPr>
              <a:t>     </a:t>
            </a:r>
            <a:r>
              <a:rPr lang="ru-RU" sz="2400" dirty="0">
                <a:latin typeface="Times New Roman" pitchFamily="18" charset="0"/>
                <a:cs typeface="Times New Roman" pitchFamily="18" charset="0"/>
              </a:rPr>
              <a:t>В школе  в соответствии с ФГОС выделены основные направления внеурочной деятельности: </a:t>
            </a:r>
            <a:r>
              <a:rPr lang="ru-RU" sz="2400" u="sng" dirty="0">
                <a:latin typeface="Times New Roman" pitchFamily="18" charset="0"/>
                <a:cs typeface="Times New Roman" pitchFamily="18" charset="0"/>
              </a:rPr>
              <a:t>спортивно-оздоровительное, художественно-эстетическое, научно-познавательное, военно-патриотическое, общественно полезная деятельность, проектная деятельность.</a:t>
            </a:r>
            <a:r>
              <a:rPr lang="ru-RU" sz="2400" dirty="0">
                <a:latin typeface="Times New Roman" pitchFamily="18" charset="0"/>
                <a:cs typeface="Times New Roman" pitchFamily="18" charset="0"/>
              </a:rPr>
              <a:t> Формы внеурочной деятельности очень разнообразны: кружок, секция.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6" name="Таблица 5">
            <a:extLst>
              <a:ext uri="{FF2B5EF4-FFF2-40B4-BE49-F238E27FC236}">
                <a16:creationId xmlns:a16="http://schemas.microsoft.com/office/drawing/2014/main" id="{26EF21A2-4D54-4427-A9F3-AF358A5EC47E}"/>
              </a:ext>
            </a:extLst>
          </p:cNvPr>
          <p:cNvGraphicFramePr>
            <a:graphicFrameLocks noGrp="1"/>
          </p:cNvGraphicFramePr>
          <p:nvPr>
            <p:extLst>
              <p:ext uri="{D42A27DB-BD31-4B8C-83A1-F6EECF244321}">
                <p14:modId xmlns:p14="http://schemas.microsoft.com/office/powerpoint/2010/main" val="3136058669"/>
              </p:ext>
            </p:extLst>
          </p:nvPr>
        </p:nvGraphicFramePr>
        <p:xfrm>
          <a:off x="1825375" y="3191605"/>
          <a:ext cx="8602302" cy="3488808"/>
        </p:xfrm>
        <a:graphic>
          <a:graphicData uri="http://schemas.openxmlformats.org/drawingml/2006/table">
            <a:tbl>
              <a:tblPr firstRow="1" firstCol="1" bandRow="1"/>
              <a:tblGrid>
                <a:gridCol w="4392731">
                  <a:extLst>
                    <a:ext uri="{9D8B030D-6E8A-4147-A177-3AD203B41FA5}">
                      <a16:colId xmlns:a16="http://schemas.microsoft.com/office/drawing/2014/main" val="470765737"/>
                    </a:ext>
                  </a:extLst>
                </a:gridCol>
                <a:gridCol w="4209571">
                  <a:extLst>
                    <a:ext uri="{9D8B030D-6E8A-4147-A177-3AD203B41FA5}">
                      <a16:colId xmlns:a16="http://schemas.microsoft.com/office/drawing/2014/main" val="4192407651"/>
                    </a:ext>
                  </a:extLst>
                </a:gridCol>
              </a:tblGrid>
              <a:tr h="540606">
                <a:tc>
                  <a:txBody>
                    <a:bodyPr/>
                    <a:lstStyle/>
                    <a:p>
                      <a:pPr algn="l">
                        <a:lnSpc>
                          <a:spcPct val="115000"/>
                        </a:lnSpc>
                        <a:spcAft>
                          <a:spcPts val="0"/>
                        </a:spcAft>
                      </a:pPr>
                      <a:r>
                        <a:rPr lang="ru-RU" sz="1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Направления </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Программа</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888608"/>
                  </a:ext>
                </a:extLst>
              </a:tr>
              <a:tr h="333633">
                <a:tc>
                  <a:txBody>
                    <a:bodyPr/>
                    <a:lstStyle/>
                    <a:p>
                      <a:pPr algn="ctr">
                        <a:lnSpc>
                          <a:spcPct val="115000"/>
                        </a:lnSpc>
                        <a:spcAft>
                          <a:spcPts val="0"/>
                        </a:spcAft>
                      </a:pPr>
                      <a:r>
                        <a:rPr lang="ru-RU" sz="18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Общеинтеллектуальное</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a:effectLst/>
                          <a:latin typeface="Times New Roman" panose="02020603050405020304" pitchFamily="18" charset="0"/>
                          <a:ea typeface="Times New Roman" panose="02020603050405020304" pitchFamily="18" charset="0"/>
                          <a:cs typeface="Times New Roman" panose="02020603050405020304" pitchFamily="18" charset="0"/>
                        </a:rPr>
                        <a:t>Умники и умницы</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800076"/>
                  </a:ext>
                </a:extLst>
              </a:tr>
              <a:tr h="333633">
                <a:tc>
                  <a:txBody>
                    <a:bodyPr/>
                    <a:lstStyle/>
                    <a:p>
                      <a:pPr algn="ctr">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Патриотическое, нравственное</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Разговор о важном</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024465"/>
                  </a:ext>
                </a:extLst>
              </a:tr>
              <a:tr h="667265">
                <a:tc>
                  <a:txBody>
                    <a:bodyPr/>
                    <a:lstStyle/>
                    <a:p>
                      <a:pPr algn="ctr">
                        <a:lnSpc>
                          <a:spcPct val="115000"/>
                        </a:lnSpc>
                        <a:spcAft>
                          <a:spcPts val="0"/>
                        </a:spcAft>
                      </a:pPr>
                      <a:r>
                        <a:rPr lang="ru-RU" sz="1800" i="0" dirty="0" smtClean="0">
                          <a:effectLst/>
                          <a:latin typeface="Times New Roman" pitchFamily="18" charset="0"/>
                          <a:ea typeface="Calibri" panose="020F0502020204030204" pitchFamily="34" charset="0"/>
                          <a:cs typeface="Times New Roman" pitchFamily="18" charset="0"/>
                        </a:rPr>
                        <a:t>Формирование функциональной грамотности</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i="0" dirty="0">
                          <a:effectLst/>
                          <a:latin typeface="Times New Roman" pitchFamily="18" charset="0"/>
                          <a:ea typeface="Calibri" panose="020F0502020204030204" pitchFamily="34" charset="0"/>
                          <a:cs typeface="Times New Roman" pitchFamily="18" charset="0"/>
                        </a:rPr>
                        <a:t>Школа креативного </a:t>
                      </a:r>
                      <a:r>
                        <a:rPr lang="ru-RU" sz="1800" i="0" dirty="0" smtClean="0">
                          <a:effectLst/>
                          <a:latin typeface="Times New Roman" pitchFamily="18" charset="0"/>
                          <a:ea typeface="Calibri" panose="020F0502020204030204" pitchFamily="34" charset="0"/>
                          <a:cs typeface="Times New Roman" pitchFamily="18" charset="0"/>
                        </a:rPr>
                        <a:t>мышления</a:t>
                      </a:r>
                    </a:p>
                    <a:p>
                      <a:pPr marL="0" marR="0" indent="0" algn="l" defTabSz="914400" rtl="0" eaLnBrk="1" fontAlgn="auto" latinLnBrk="0" hangingPunct="1">
                        <a:lnSpc>
                          <a:spcPct val="115000"/>
                        </a:lnSpc>
                        <a:spcBef>
                          <a:spcPts val="0"/>
                        </a:spcBef>
                        <a:spcAft>
                          <a:spcPts val="0"/>
                        </a:spcAft>
                        <a:buClrTx/>
                        <a:buSzTx/>
                        <a:buFontTx/>
                        <a:buNone/>
                        <a:tabLst/>
                        <a:defRPr/>
                      </a:pPr>
                      <a:r>
                        <a:rPr lang="ru-RU" sz="1800" i="0" dirty="0" smtClean="0">
                          <a:effectLst/>
                          <a:latin typeface="Times New Roman" pitchFamily="18" charset="0"/>
                          <a:ea typeface="Calibri" panose="020F0502020204030204" pitchFamily="34" charset="0"/>
                          <a:cs typeface="Times New Roman" pitchFamily="18" charset="0"/>
                        </a:rPr>
                        <a:t>Раскрываем секреты текста</a:t>
                      </a:r>
                    </a:p>
                    <a:p>
                      <a:pPr algn="l">
                        <a:lnSpc>
                          <a:spcPct val="115000"/>
                        </a:lnSpc>
                        <a:spcAft>
                          <a:spcPts val="0"/>
                        </a:spcAft>
                      </a:pP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753410"/>
                  </a:ext>
                </a:extLst>
              </a:tr>
              <a:tr h="333633">
                <a:tc rowSpan="2">
                  <a:txBody>
                    <a:bodyPr/>
                    <a:lstStyle/>
                    <a:p>
                      <a:pPr algn="ctr">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Общекультурное</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smtClean="0">
                          <a:effectLst/>
                          <a:latin typeface="Times New Roman" pitchFamily="18" charset="0"/>
                          <a:ea typeface="Calibri" panose="020F0502020204030204" pitchFamily="34" charset="0"/>
                          <a:cs typeface="Times New Roman" pitchFamily="18" charset="0"/>
                        </a:rPr>
                        <a:t>Основы</a:t>
                      </a:r>
                      <a:r>
                        <a:rPr lang="ru-RU" sz="1800" i="0" baseline="0" dirty="0" smtClean="0">
                          <a:effectLst/>
                          <a:latin typeface="Times New Roman" pitchFamily="18" charset="0"/>
                          <a:ea typeface="Calibri" panose="020F0502020204030204" pitchFamily="34" charset="0"/>
                          <a:cs typeface="Times New Roman" pitchFamily="18" charset="0"/>
                        </a:rPr>
                        <a:t> логики и </a:t>
                      </a:r>
                      <a:r>
                        <a:rPr lang="ru-RU" sz="1800" i="0" baseline="0" dirty="0" err="1" smtClean="0">
                          <a:effectLst/>
                          <a:latin typeface="Times New Roman" pitchFamily="18" charset="0"/>
                          <a:ea typeface="Calibri" panose="020F0502020204030204" pitchFamily="34" charset="0"/>
                          <a:cs typeface="Times New Roman" pitchFamily="18" charset="0"/>
                        </a:rPr>
                        <a:t>алгоритимики</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964432"/>
                  </a:ext>
                </a:extLst>
              </a:tr>
              <a:tr h="333633">
                <a:tc vMerge="1">
                  <a:txBody>
                    <a:bodyPr/>
                    <a:lstStyle/>
                    <a:p>
                      <a:pPr algn="ctr">
                        <a:lnSpc>
                          <a:spcPct val="115000"/>
                        </a:lnSpc>
                        <a:spcAft>
                          <a:spcPts val="0"/>
                        </a:spcAft>
                      </a:pP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Музыкальный фольклор</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445925"/>
                  </a:ext>
                </a:extLst>
              </a:tr>
              <a:tr h="333633">
                <a:tc rowSpan="2">
                  <a:txBody>
                    <a:bodyPr/>
                    <a:lstStyle/>
                    <a:p>
                      <a:pPr algn="ctr">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Творческое и физическое развитие</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a:effectLst/>
                          <a:latin typeface="Times New Roman" pitchFamily="18" charset="0"/>
                          <a:ea typeface="Calibri" panose="020F0502020204030204" pitchFamily="34" charset="0"/>
                          <a:cs typeface="Times New Roman" pitchFamily="18" charset="0"/>
                        </a:rPr>
                        <a:t>Шахматы</a:t>
                      </a: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470669"/>
                  </a:ext>
                </a:extLst>
              </a:tr>
              <a:tr h="333633">
                <a:tc vMerge="1">
                  <a:txBody>
                    <a:bodyPr/>
                    <a:lstStyle/>
                    <a:p>
                      <a:pPr algn="ctr">
                        <a:lnSpc>
                          <a:spcPct val="115000"/>
                        </a:lnSpc>
                        <a:spcAft>
                          <a:spcPts val="0"/>
                        </a:spcAft>
                      </a:pP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i="0" dirty="0" smtClean="0">
                          <a:effectLst/>
                          <a:latin typeface="Times New Roman" pitchFamily="18" charset="0"/>
                          <a:ea typeface="Calibri" panose="020F0502020204030204" pitchFamily="34" charset="0"/>
                          <a:cs typeface="Times New Roman" pitchFamily="18" charset="0"/>
                        </a:rPr>
                        <a:t>Наша</a:t>
                      </a:r>
                      <a:r>
                        <a:rPr lang="ru-RU" sz="1800" i="0" baseline="0" dirty="0" smtClean="0">
                          <a:effectLst/>
                          <a:latin typeface="Times New Roman" pitchFamily="18" charset="0"/>
                          <a:ea typeface="Calibri" panose="020F0502020204030204" pitchFamily="34" charset="0"/>
                          <a:cs typeface="Times New Roman" pitchFamily="18" charset="0"/>
                        </a:rPr>
                        <a:t> Родина от края и до края</a:t>
                      </a:r>
                      <a:endParaRPr lang="ru-RU" sz="1800" i="0" dirty="0">
                        <a:effectLst/>
                        <a:latin typeface="Times New Roman" pitchFamily="18" charset="0"/>
                        <a:ea typeface="Calibri" panose="020F0502020204030204" pitchFamily="34" charset="0"/>
                        <a:cs typeface="Times New Roman" pitchFamily="18" charset="0"/>
                      </a:endParaRPr>
                    </a:p>
                  </a:txBody>
                  <a:tcPr marL="55177" marR="55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414361"/>
                  </a:ext>
                </a:extLst>
              </a:tr>
            </a:tbl>
          </a:graphicData>
        </a:graphic>
      </p:graphicFrame>
    </p:spTree>
    <p:extLst>
      <p:ext uri="{BB962C8B-B14F-4D97-AF65-F5344CB8AC3E}">
        <p14:creationId xmlns:p14="http://schemas.microsoft.com/office/powerpoint/2010/main" val="411047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7C822EF2-AD5B-41D5-8010-4D77A13C58A8}"/>
              </a:ext>
            </a:extLst>
          </p:cNvPr>
          <p:cNvSpPr>
            <a:spLocks noGrp="1"/>
          </p:cNvSpPr>
          <p:nvPr>
            <p:ph type="title"/>
          </p:nvPr>
        </p:nvSpPr>
        <p:spPr>
          <a:xfrm>
            <a:off x="231820" y="4069724"/>
            <a:ext cx="11565228" cy="1949604"/>
          </a:xfrm>
        </p:spPr>
        <p:txBody>
          <a:bodyPr>
            <a:normAutofit fontScale="90000"/>
          </a:bodyPr>
          <a:lstStyle/>
          <a:p>
            <a:pPr>
              <a:lnSpc>
                <a:spcPct val="115000"/>
              </a:lnSpc>
            </a:pPr>
            <a:r>
              <a:rPr lang="ru-RU" sz="3100" dirty="0">
                <a:latin typeface="Monotype Corsiva" panose="03010101010201010101" pitchFamily="66" charset="0"/>
              </a:rPr>
              <a:t>   </a:t>
            </a:r>
            <a:r>
              <a:rPr lang="ru-RU" sz="3100" dirty="0">
                <a:latin typeface="Times New Roman" pitchFamily="18" charset="0"/>
                <a:cs typeface="Times New Roman" pitchFamily="18" charset="0"/>
              </a:rPr>
              <a:t>Еще одна форма работы после уроков это </a:t>
            </a:r>
            <a:r>
              <a:rPr lang="ru-RU" sz="3600" b="1" u="sng" dirty="0">
                <a:latin typeface="Times New Roman" pitchFamily="18" charset="0"/>
                <a:cs typeface="Times New Roman" pitchFamily="18" charset="0"/>
              </a:rPr>
              <a:t>дополнительное образование</a:t>
            </a:r>
            <a:r>
              <a:rPr lang="ru-RU" sz="3100" dirty="0">
                <a:latin typeface="Times New Roman" pitchFamily="18" charset="0"/>
                <a:cs typeface="Times New Roman" pitchFamily="18" charset="0"/>
              </a:rPr>
              <a:t>, в обычном представлении - это кружковая работа, проводится она по следующим направлениям:</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a:latin typeface="Times New Roman" pitchFamily="18" charset="0"/>
                <a:ea typeface="Calibri" panose="020F0502020204030204" pitchFamily="34" charset="0"/>
                <a:cs typeface="Times New Roman" pitchFamily="18" charset="0"/>
              </a:rPr>
              <a:t>Каждый родитель заинтересован в развитии своего ребенка. </a:t>
            </a:r>
            <a:br>
              <a:rPr lang="ru-RU" sz="3100" dirty="0">
                <a:latin typeface="Times New Roman" pitchFamily="18" charset="0"/>
                <a:ea typeface="Calibri" panose="020F0502020204030204" pitchFamily="34" charset="0"/>
                <a:cs typeface="Times New Roman" pitchFamily="18" charset="0"/>
              </a:rPr>
            </a:br>
            <a:r>
              <a:rPr lang="ru-RU" sz="3100" dirty="0">
                <a:latin typeface="Times New Roman" pitchFamily="18" charset="0"/>
                <a:ea typeface="Calibri" panose="020F0502020204030204" pitchFamily="34" charset="0"/>
                <a:cs typeface="Times New Roman" pitchFamily="18" charset="0"/>
              </a:rPr>
              <a:t>  Вы вправе выбрать то направление деятельности, которое, </a:t>
            </a:r>
            <a:br>
              <a:rPr lang="ru-RU" sz="3100" dirty="0">
                <a:latin typeface="Times New Roman" pitchFamily="18" charset="0"/>
                <a:ea typeface="Calibri" panose="020F0502020204030204" pitchFamily="34" charset="0"/>
                <a:cs typeface="Times New Roman" pitchFamily="18" charset="0"/>
              </a:rPr>
            </a:br>
            <a:r>
              <a:rPr lang="ru-RU" sz="3100" dirty="0">
                <a:latin typeface="Times New Roman" pitchFamily="18" charset="0"/>
                <a:ea typeface="Calibri" panose="020F0502020204030204" pitchFamily="34" charset="0"/>
                <a:cs typeface="Times New Roman" pitchFamily="18" charset="0"/>
              </a:rPr>
              <a:t>по Вашему мнению,  будет способствовать максимальному раскрытию способностей Вашего ребенка.</a:t>
            </a:r>
            <a:br>
              <a:rPr lang="ru-RU" sz="3100" dirty="0">
                <a:latin typeface="Times New Roman" pitchFamily="18" charset="0"/>
                <a:ea typeface="Calibri" panose="020F0502020204030204" pitchFamily="34" charset="0"/>
                <a:cs typeface="Times New Roman" pitchFamily="18" charset="0"/>
              </a:rPr>
            </a:br>
            <a:r>
              <a:rPr lang="ru-RU" sz="3100" dirty="0">
                <a:latin typeface="Times New Roman" pitchFamily="18" charset="0"/>
                <a:ea typeface="Calibri" panose="020F0502020204030204" pitchFamily="34" charset="0"/>
                <a:cs typeface="Times New Roman" pitchFamily="18" charset="0"/>
              </a:rPr>
              <a:t>  </a:t>
            </a:r>
            <a:r>
              <a:rPr lang="ru-RU" sz="3600" dirty="0">
                <a:solidFill>
                  <a:srgbClr val="FF0000"/>
                </a:solidFill>
                <a:latin typeface="Times New Roman" pitchFamily="18" charset="0"/>
                <a:ea typeface="Calibri" panose="020F0502020204030204" pitchFamily="34" charset="0"/>
                <a:cs typeface="Times New Roman" pitchFamily="18" charset="0"/>
              </a:rPr>
              <a:t>К</a:t>
            </a:r>
            <a:r>
              <a:rPr lang="ru-RU" sz="3600" dirty="0">
                <a:solidFill>
                  <a:srgbClr val="FF0000"/>
                </a:solidFill>
                <a:latin typeface="Times New Roman" pitchFamily="18" charset="0"/>
                <a:cs typeface="Times New Roman" pitchFamily="18" charset="0"/>
              </a:rPr>
              <a:t>ружковая работа возможна только при </a:t>
            </a:r>
            <a:br>
              <a:rPr lang="ru-RU" sz="3600" dirty="0">
                <a:solidFill>
                  <a:srgbClr val="FF0000"/>
                </a:solidFill>
                <a:latin typeface="Times New Roman" pitchFamily="18" charset="0"/>
                <a:cs typeface="Times New Roman" pitchFamily="18" charset="0"/>
              </a:rPr>
            </a:br>
            <a:r>
              <a:rPr lang="ru-RU" sz="3600" dirty="0">
                <a:solidFill>
                  <a:srgbClr val="FF0000"/>
                </a:solidFill>
                <a:latin typeface="Times New Roman" pitchFamily="18" charset="0"/>
                <a:cs typeface="Times New Roman" pitchFamily="18" charset="0"/>
              </a:rPr>
              <a:t>наличии сертификата!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3100" dirty="0">
                <a:latin typeface="Monotype Corsiva" panose="03010101010201010101" pitchFamily="66" charset="0"/>
                <a:ea typeface="Calibri" panose="020F0502020204030204" pitchFamily="34" charset="0"/>
                <a:cs typeface="Times New Roman" panose="02020603050405020304" pitchFamily="18" charset="0"/>
              </a:rPr>
              <a:t/>
            </a:r>
            <a:br>
              <a:rPr lang="ru-RU" sz="3100" dirty="0">
                <a:latin typeface="Monotype Corsiva" panose="03010101010201010101" pitchFamily="66" charset="0"/>
                <a:ea typeface="Calibri" panose="020F0502020204030204" pitchFamily="34" charset="0"/>
                <a:cs typeface="Times New Roman" panose="02020603050405020304" pitchFamily="18" charset="0"/>
              </a:rPr>
            </a:b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3100" dirty="0">
                <a:latin typeface="Monotype Corsiva" panose="03010101010201010101" pitchFamily="66" charset="0"/>
              </a:rPr>
              <a:t/>
            </a:r>
            <a:br>
              <a:rPr lang="ru-RU" sz="3100" dirty="0">
                <a:latin typeface="Monotype Corsiva" panose="03010101010201010101" pitchFamily="66" charset="0"/>
              </a:rPr>
            </a:br>
            <a:r>
              <a:rPr lang="ru-RU" sz="3100" dirty="0">
                <a:latin typeface="Monotype Corsiva" panose="03010101010201010101" pitchFamily="66" charset="0"/>
              </a:rPr>
              <a:t/>
            </a:r>
            <a:br>
              <a:rPr lang="ru-RU" sz="3100" dirty="0">
                <a:latin typeface="Monotype Corsiva" panose="03010101010201010101" pitchFamily="66" charset="0"/>
              </a:rPr>
            </a:br>
            <a:r>
              <a:rPr lang="ru-RU" dirty="0"/>
              <a:t/>
            </a:r>
            <a:br>
              <a:rPr lang="ru-RU" dirty="0"/>
            </a:br>
            <a:endParaRPr lang="ru-RU" dirty="0"/>
          </a:p>
        </p:txBody>
      </p:sp>
      <p:graphicFrame>
        <p:nvGraphicFramePr>
          <p:cNvPr id="6" name="Таблица 5">
            <a:extLst>
              <a:ext uri="{FF2B5EF4-FFF2-40B4-BE49-F238E27FC236}">
                <a16:creationId xmlns:a16="http://schemas.microsoft.com/office/drawing/2014/main" id="{BF2D18CB-859F-4E05-A00B-847F0500C4B0}"/>
              </a:ext>
            </a:extLst>
          </p:cNvPr>
          <p:cNvGraphicFramePr>
            <a:graphicFrameLocks noGrp="1"/>
          </p:cNvGraphicFramePr>
          <p:nvPr>
            <p:extLst>
              <p:ext uri="{D42A27DB-BD31-4B8C-83A1-F6EECF244321}">
                <p14:modId xmlns:p14="http://schemas.microsoft.com/office/powerpoint/2010/main" val="2223184058"/>
              </p:ext>
            </p:extLst>
          </p:nvPr>
        </p:nvGraphicFramePr>
        <p:xfrm>
          <a:off x="676925" y="2100306"/>
          <a:ext cx="9122535" cy="1228154"/>
        </p:xfrm>
        <a:graphic>
          <a:graphicData uri="http://schemas.openxmlformats.org/drawingml/2006/table">
            <a:tbl>
              <a:tblPr firstRow="1" firstCol="1" bandRow="1"/>
              <a:tblGrid>
                <a:gridCol w="4554498">
                  <a:extLst>
                    <a:ext uri="{9D8B030D-6E8A-4147-A177-3AD203B41FA5}">
                      <a16:colId xmlns:a16="http://schemas.microsoft.com/office/drawing/2014/main" val="1864027404"/>
                    </a:ext>
                  </a:extLst>
                </a:gridCol>
                <a:gridCol w="4568037">
                  <a:extLst>
                    <a:ext uri="{9D8B030D-6E8A-4147-A177-3AD203B41FA5}">
                      <a16:colId xmlns:a16="http://schemas.microsoft.com/office/drawing/2014/main" val="414849371"/>
                    </a:ext>
                  </a:extLst>
                </a:gridCol>
              </a:tblGrid>
              <a:tr h="0">
                <a:tc rowSpan="2">
                  <a:txBody>
                    <a:bodyPr/>
                    <a:lstStyle/>
                    <a:p>
                      <a:pPr>
                        <a:lnSpc>
                          <a:spcPct val="115000"/>
                        </a:lnSpc>
                        <a:spcAft>
                          <a:spcPts val="0"/>
                        </a:spcAft>
                      </a:pPr>
                      <a:r>
                        <a:rPr lang="ru-RU" sz="2400" dirty="0">
                          <a:solidFill>
                            <a:srgbClr val="000000"/>
                          </a:solidFill>
                          <a:effectLst/>
                          <a:latin typeface="Times New Roman" pitchFamily="18" charset="0"/>
                          <a:ea typeface="Times New Roman" panose="02020603050405020304" pitchFamily="18" charset="0"/>
                          <a:cs typeface="Times New Roman" pitchFamily="18" charset="0"/>
                        </a:rPr>
                        <a:t>Центр естественно-научной и технологической</a:t>
                      </a:r>
                      <a:r>
                        <a:rPr lang="ru-RU" sz="2400" baseline="0" dirty="0">
                          <a:solidFill>
                            <a:srgbClr val="000000"/>
                          </a:solidFill>
                          <a:effectLst/>
                          <a:latin typeface="Times New Roman" pitchFamily="18" charset="0"/>
                          <a:ea typeface="Times New Roman" panose="02020603050405020304" pitchFamily="18" charset="0"/>
                          <a:cs typeface="Times New Roman" pitchFamily="18" charset="0"/>
                        </a:rPr>
                        <a:t> направленности «Точка роста</a:t>
                      </a:r>
                      <a:r>
                        <a:rPr lang="ru-RU" sz="2400" baseline="0" dirty="0" smtClean="0">
                          <a:solidFill>
                            <a:srgbClr val="000000"/>
                          </a:solidFill>
                          <a:effectLst/>
                          <a:latin typeface="Times New Roman" pitchFamily="18" charset="0"/>
                          <a:ea typeface="Times New Roman" panose="02020603050405020304" pitchFamily="18" charset="0"/>
                          <a:cs typeface="Times New Roman" pitchFamily="18" charset="0"/>
                        </a:rPr>
                        <a:t>» (4 класс)</a:t>
                      </a:r>
                      <a:endParaRPr lang="ru-RU" sz="2400" dirty="0">
                        <a:effectLst/>
                        <a:latin typeface="Times New Roman" pitchFamily="18" charset="0"/>
                        <a:ea typeface="Calibri" panose="020F0502020204030204" pitchFamily="34" charset="0"/>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400" dirty="0">
                          <a:effectLst/>
                          <a:latin typeface="Times New Roman" pitchFamily="18" charset="0"/>
                          <a:ea typeface="Calibri" panose="020F0502020204030204" pitchFamily="34" charset="0"/>
                          <a:cs typeface="Times New Roman" pitchFamily="18" charset="0"/>
                        </a:rPr>
                        <a:t>В</a:t>
                      </a:r>
                      <a:r>
                        <a:rPr lang="ru-RU" sz="2400" baseline="0" dirty="0">
                          <a:effectLst/>
                          <a:latin typeface="Times New Roman" pitchFamily="18" charset="0"/>
                          <a:ea typeface="Calibri" panose="020F0502020204030204" pitchFamily="34" charset="0"/>
                          <a:cs typeface="Times New Roman" pitchFamily="18" charset="0"/>
                        </a:rPr>
                        <a:t> стране здоровья</a:t>
                      </a:r>
                      <a:endParaRPr lang="ru-RU" sz="2400" dirty="0">
                        <a:effectLst/>
                        <a:latin typeface="Times New Roman" pitchFamily="18" charset="0"/>
                        <a:ea typeface="Calibri" panose="020F0502020204030204" pitchFamily="34" charset="0"/>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74849"/>
                  </a:ext>
                </a:extLst>
              </a:tr>
              <a:tr h="0">
                <a:tc vMerge="1">
                  <a:txBody>
                    <a:bodyPr/>
                    <a:lstStyle/>
                    <a:p>
                      <a:pPr>
                        <a:lnSpc>
                          <a:spcPct val="115000"/>
                        </a:lnSpc>
                        <a:spcAft>
                          <a:spcPts val="0"/>
                        </a:spcAft>
                      </a:pPr>
                      <a:endParaRPr lang="ru-RU" sz="2400" dirty="0">
                        <a:effectLst/>
                        <a:latin typeface="Times New Roman" pitchFamily="18" charset="0"/>
                        <a:ea typeface="Calibri" panose="020F0502020204030204" pitchFamily="34" charset="0"/>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400" dirty="0">
                          <a:effectLst/>
                          <a:latin typeface="Times New Roman" pitchFamily="18" charset="0"/>
                          <a:ea typeface="Calibri" panose="020F0502020204030204" pitchFamily="34" charset="0"/>
                          <a:cs typeface="Times New Roman" pitchFamily="18" charset="0"/>
                        </a:rPr>
                        <a:t>Моя экологическая грамотность</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120983"/>
                  </a:ext>
                </a:extLst>
              </a:tr>
            </a:tbl>
          </a:graphicData>
        </a:graphic>
      </p:graphicFrame>
    </p:spTree>
    <p:extLst>
      <p:ext uri="{BB962C8B-B14F-4D97-AF65-F5344CB8AC3E}">
        <p14:creationId xmlns:p14="http://schemas.microsoft.com/office/powerpoint/2010/main" val="407757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10AC076-8F2F-5C29-A865-8D02DCBF4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AAC10A55-5E7F-46BD-9A19-E3CC4B86CA12}"/>
              </a:ext>
            </a:extLst>
          </p:cNvPr>
          <p:cNvSpPr>
            <a:spLocks noGrp="1"/>
          </p:cNvSpPr>
          <p:nvPr>
            <p:ph type="title"/>
          </p:nvPr>
        </p:nvSpPr>
        <p:spPr>
          <a:xfrm>
            <a:off x="412123" y="365126"/>
            <a:ext cx="11513713" cy="5275820"/>
          </a:xfrm>
        </p:spPr>
        <p:txBody>
          <a:bodyPr>
            <a:normAutofit fontScale="90000"/>
          </a:bodyPr>
          <a:lstStyle/>
          <a:p>
            <a:r>
              <a:rPr lang="ru-RU" sz="2800" dirty="0">
                <a:latin typeface="Monotype Corsiva" panose="03010101010201010101" pitchFamily="66" charset="0"/>
              </a:rPr>
              <a:t/>
            </a:r>
            <a:br>
              <a:rPr lang="ru-RU" sz="2800" dirty="0">
                <a:latin typeface="Monotype Corsiva" panose="03010101010201010101" pitchFamily="66" charset="0"/>
              </a:rPr>
            </a:br>
            <a:r>
              <a:rPr lang="ru-RU" sz="2800" dirty="0">
                <a:latin typeface="Monotype Corsiva" panose="03010101010201010101" pitchFamily="66" charset="0"/>
              </a:rPr>
              <a:t/>
            </a:r>
            <a:br>
              <a:rPr lang="ru-RU" sz="2800" dirty="0">
                <a:latin typeface="Monotype Corsiva" panose="03010101010201010101" pitchFamily="66" charset="0"/>
              </a:rPr>
            </a:br>
            <a:r>
              <a:rPr lang="ru-RU" sz="2800" dirty="0">
                <a:latin typeface="Monotype Corsiva" panose="03010101010201010101" pitchFamily="66" charset="0"/>
              </a:rPr>
              <a:t/>
            </a:r>
            <a:br>
              <a:rPr lang="ru-RU" sz="2800" dirty="0">
                <a:latin typeface="Monotype Corsiva" panose="03010101010201010101" pitchFamily="66" charset="0"/>
              </a:rPr>
            </a:br>
            <a:r>
              <a:rPr lang="ru-RU" sz="2800" dirty="0">
                <a:latin typeface="Monotype Corsiva" panose="03010101010201010101" pitchFamily="66" charset="0"/>
              </a:rPr>
              <a:t/>
            </a:r>
            <a:br>
              <a:rPr lang="ru-RU" sz="2800" dirty="0">
                <a:latin typeface="Monotype Corsiva" panose="03010101010201010101" pitchFamily="66" charset="0"/>
              </a:rPr>
            </a:br>
            <a:r>
              <a:rPr lang="ru-RU" sz="2000" dirty="0">
                <a:latin typeface="Monotype Corsiva" panose="03010101010201010101" pitchFamily="66" charset="0"/>
              </a:rPr>
              <a:t/>
            </a:r>
            <a:br>
              <a:rPr lang="ru-RU" sz="2000" dirty="0">
                <a:latin typeface="Monotype Corsiva" panose="03010101010201010101" pitchFamily="66" charset="0"/>
              </a:rPr>
            </a:br>
            <a:r>
              <a:rPr lang="ru-RU" sz="2000" b="1" u="sng" dirty="0">
                <a:latin typeface="Times New Roman" panose="02020603050405020304" pitchFamily="18" charset="0"/>
                <a:cs typeface="Times New Roman" panose="02020603050405020304" pitchFamily="18" charset="0"/>
              </a:rPr>
              <a:t>В 1 классе Вашему ребенку понадобятся следующие канцелярские принадлежности:</a:t>
            </a:r>
            <a:br>
              <a:rPr lang="ru-RU" sz="2000" b="1" u="sng"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Тетради в клетку и узкую линейку (одинаковые для всех)       Обложки для тетрадей (одинаковые для всех)</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Обложки для учебников (одинаковые для всех)                         Дневник (одинаковые для всех)</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Папка для портфолио (одинаковые для всех)                      Клеёнка на парту 60х60 (одинаковые для всех)</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Папка для тетрадей                                                                         Папка для акварели (А4) - 20 листов,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Папка для черчения (А4) 20 листов                                               </a:t>
            </a:r>
            <a:r>
              <a:rPr lang="ru-RU" sz="2000" b="1" i="1" dirty="0">
                <a:latin typeface="Times New Roman" panose="02020603050405020304" pitchFamily="18" charset="0"/>
                <a:cs typeface="Times New Roman" panose="02020603050405020304" pitchFamily="18" charset="0"/>
              </a:rPr>
              <a:t>(А3) – 20 </a:t>
            </a:r>
            <a:r>
              <a:rPr lang="ru-RU" sz="2000" b="1" dirty="0">
                <a:latin typeface="Times New Roman" panose="02020603050405020304" pitchFamily="18" charset="0"/>
                <a:cs typeface="Times New Roman" panose="02020603050405020304" pitchFamily="18" charset="0"/>
              </a:rPr>
              <a:t>листов для всех</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Бумага цветная (отдельными листами)</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Картон цветной, белый                                                     Ручки шариковые (цвета: синий, зеленый обязательно)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Пенал (только не круглый пластмассовый)                                   Карандаши цветные (от 12 цветов)</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Карандаши простые                                                                         Карандаши восковые (пастельные мелки)</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Точилка для карандашей                                                                Ластик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Фломастеры                                                                                        Краски акварельные (от 12 цветов)</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Гуашь (от 8 цветов)                                                                           Палитра для красок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Кисти для красок (№2,3,5)                                                               Клей ПВА и клей-карандаш, кисть для клея</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Пластилин (от 12 цветов)                                                                 Доска для пластилина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Ножницы (с тупыми концами)                                                        Линейка (деревянная), угольник, циркуль</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Счётные палочки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Ранец/рюкзак (желательно с ортопедической спинкой)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dirty="0"/>
              <a:t/>
            </a:r>
            <a:br>
              <a:rPr lang="ru-RU" dirty="0"/>
            </a:br>
            <a:r>
              <a:rPr lang="ru-RU" sz="5400" dirty="0">
                <a:latin typeface="Monotype Corsiva" panose="03010101010201010101" pitchFamily="66" charset="0"/>
              </a:rPr>
              <a:t/>
            </a:r>
            <a:br>
              <a:rPr lang="ru-RU" sz="5400" dirty="0">
                <a:latin typeface="Monotype Corsiva" panose="03010101010201010101" pitchFamily="66" charset="0"/>
              </a:rPr>
            </a:br>
            <a:r>
              <a:rPr lang="ru-RU" sz="5400" dirty="0">
                <a:latin typeface="Monotype Corsiva" panose="03010101010201010101" pitchFamily="66" charset="0"/>
              </a:rPr>
              <a:t> </a:t>
            </a:r>
            <a:r>
              <a:rPr lang="ru-RU" sz="1800" dirty="0">
                <a:latin typeface="Monotype Corsiva" panose="03010101010201010101" pitchFamily="66" charset="0"/>
              </a:rPr>
              <a:t> </a:t>
            </a:r>
            <a:endParaRPr lang="ru-RU" sz="5400" dirty="0">
              <a:latin typeface="Monotype Corsiva" panose="03010101010201010101" pitchFamily="66" charset="0"/>
            </a:endParaRPr>
          </a:p>
        </p:txBody>
      </p:sp>
    </p:spTree>
    <p:extLst>
      <p:ext uri="{BB962C8B-B14F-4D97-AF65-F5344CB8AC3E}">
        <p14:creationId xmlns:p14="http://schemas.microsoft.com/office/powerpoint/2010/main" val="320017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611B7CF8-83E1-4A48-BED5-F7F30C5330EF}"/>
              </a:ext>
            </a:extLst>
          </p:cNvPr>
          <p:cNvSpPr>
            <a:spLocks noGrp="1"/>
          </p:cNvSpPr>
          <p:nvPr>
            <p:ph type="title"/>
          </p:nvPr>
        </p:nvSpPr>
        <p:spPr>
          <a:xfrm>
            <a:off x="461473" y="76913"/>
            <a:ext cx="11425727" cy="3992812"/>
          </a:xfrm>
        </p:spPr>
        <p:txBody>
          <a:bodyPr>
            <a:normAutofit/>
          </a:bodyPr>
          <a:lstStyle/>
          <a:p>
            <a:pPr algn="ctr"/>
            <a:r>
              <a:rPr lang="ru-RU" b="1" dirty="0">
                <a:latin typeface="Times New Roman" pitchFamily="18" charset="0"/>
                <a:cs typeface="Times New Roman" pitchFamily="18" charset="0"/>
              </a:rPr>
              <a:t>Материально-техническая обеспеченность учебного процесса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2700" u="sng" dirty="0">
                <a:latin typeface="Times New Roman" pitchFamily="18" charset="0"/>
                <a:ea typeface="Times New Roman" panose="02020603050405020304" pitchFamily="18" charset="0"/>
                <a:cs typeface="Times New Roman" pitchFamily="18" charset="0"/>
              </a:rPr>
              <a:t>15 оборудованных учебных кабинетов, 95 компьютеров с выходом в Интернет, спортивный зал площадью 148 м2 с волейбольной и баскетбольной площадками, столовая на 65 посадочных мест</a:t>
            </a:r>
            <a:r>
              <a:rPr lang="ru-RU" u="sng" dirty="0">
                <a:latin typeface="Monotype Corsiva" panose="03010101010201010101" pitchFamily="66" charset="0"/>
              </a:rPr>
              <a:t/>
            </a:r>
            <a:br>
              <a:rPr lang="ru-RU" u="sng" dirty="0">
                <a:latin typeface="Monotype Corsiva" panose="03010101010201010101" pitchFamily="66" charset="0"/>
              </a:rPr>
            </a:br>
            <a:endParaRPr lang="ru-RU" u="sng" dirty="0">
              <a:latin typeface="Monotype Corsiva" panose="03010101010201010101" pitchFamily="66" charset="0"/>
            </a:endParaRPr>
          </a:p>
        </p:txBody>
      </p:sp>
      <p:pic>
        <p:nvPicPr>
          <p:cNvPr id="8" name="Рисунок 7">
            <a:extLst>
              <a:ext uri="{FF2B5EF4-FFF2-40B4-BE49-F238E27FC236}">
                <a16:creationId xmlns:a16="http://schemas.microsoft.com/office/drawing/2014/main" id="{59D8F96C-F049-49C2-AB48-161B020FA31D}"/>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intensity="1"/>
                    </a14:imgEffect>
                  </a14:imgLayer>
                </a14:imgProps>
              </a:ext>
            </a:extLst>
          </a:blip>
          <a:stretch>
            <a:fillRect/>
          </a:stretch>
        </p:blipFill>
        <p:spPr>
          <a:xfrm>
            <a:off x="5978178" y="3157815"/>
            <a:ext cx="5258403" cy="3352869"/>
          </a:xfrm>
          <a:prstGeom prst="rect">
            <a:avLst/>
          </a:prstGeom>
        </p:spPr>
      </p:pic>
      <p:pic>
        <p:nvPicPr>
          <p:cNvPr id="1026" name="Picture 2" descr="D:\Видео\точка роста\20210819_141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495" y="3157815"/>
            <a:ext cx="4709318" cy="335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2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BAE85F07-D3E0-46B2-80D2-B0E6FB73A206}"/>
              </a:ext>
            </a:extLst>
          </p:cNvPr>
          <p:cNvSpPr>
            <a:spLocks noGrp="1"/>
          </p:cNvSpPr>
          <p:nvPr>
            <p:ph type="title"/>
          </p:nvPr>
        </p:nvSpPr>
        <p:spPr>
          <a:xfrm>
            <a:off x="838200" y="365125"/>
            <a:ext cx="10515600" cy="3202323"/>
          </a:xfrm>
        </p:spPr>
        <p:txBody>
          <a:bodyPr>
            <a:normAutofit fontScale="90000"/>
          </a:bodyPr>
          <a:lstStyle/>
          <a:p>
            <a:pPr algn="ctr"/>
            <a:r>
              <a:rPr lang="ru-RU" altLang="ru-RU" b="1" dirty="0">
                <a:latin typeface="Times New Roman" pitchFamily="18" charset="0"/>
                <a:cs typeface="Times New Roman" pitchFamily="18" charset="0"/>
              </a:rPr>
              <a:t>Миссия образовательного учреждения</a:t>
            </a:r>
            <a:br>
              <a:rPr lang="ru-RU" altLang="ru-RU" b="1" dirty="0">
                <a:latin typeface="Times New Roman" pitchFamily="18" charset="0"/>
                <a:cs typeface="Times New Roman" pitchFamily="18" charset="0"/>
              </a:rPr>
            </a:br>
            <a:r>
              <a:rPr lang="ru-RU" altLang="ru-RU" sz="2700" b="1" u="sng" dirty="0">
                <a:latin typeface="Times New Roman" pitchFamily="18" charset="0"/>
                <a:cs typeface="Times New Roman" pitchFamily="18" charset="0"/>
              </a:rPr>
              <a:t>Формирование у обучающихся толерантности, гражданственности, трудолюбия, уважения к правам и свободам человека, любви к окружающей природе, Родине и семье посредством включения обучающихся в различные виды деятельности, реализации образовательных программ на уровне требований государственного образовательного стандарта</a:t>
            </a:r>
            <a:r>
              <a:rPr lang="ru-RU" altLang="ru-RU" sz="2700" b="1" i="1" u="sng" dirty="0">
                <a:latin typeface="Monotype Corsiva" panose="03010101010201010101" pitchFamily="66" charset="0"/>
              </a:rPr>
              <a:t/>
            </a:r>
            <a:br>
              <a:rPr lang="ru-RU" altLang="ru-RU" sz="2700" b="1" i="1" u="sng" dirty="0">
                <a:latin typeface="Monotype Corsiva" panose="03010101010201010101" pitchFamily="66" charset="0"/>
              </a:rPr>
            </a:br>
            <a:endParaRPr lang="ru-RU" sz="2700" u="sng" dirty="0">
              <a:latin typeface="Monotype Corsiva" panose="03010101010201010101" pitchFamily="66" charset="0"/>
            </a:endParaRPr>
          </a:p>
        </p:txBody>
      </p:sp>
      <p:pic>
        <p:nvPicPr>
          <p:cNvPr id="7" name="Рисунок 6">
            <a:extLst>
              <a:ext uri="{FF2B5EF4-FFF2-40B4-BE49-F238E27FC236}">
                <a16:creationId xmlns:a16="http://schemas.microsoft.com/office/drawing/2014/main" id="{94BB65AD-9FB2-4365-B81B-6ED213F0F9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52" t="10155" r="1454" b="2674"/>
          <a:stretch/>
        </p:blipFill>
        <p:spPr>
          <a:xfrm>
            <a:off x="1176271" y="3248696"/>
            <a:ext cx="4919729" cy="2791496"/>
          </a:xfrm>
          <a:prstGeom prst="rect">
            <a:avLst/>
          </a:prstGeom>
        </p:spPr>
      </p:pic>
      <p:pic>
        <p:nvPicPr>
          <p:cNvPr id="9" name="Рисунок 8">
            <a:extLst>
              <a:ext uri="{FF2B5EF4-FFF2-40B4-BE49-F238E27FC236}">
                <a16:creationId xmlns:a16="http://schemas.microsoft.com/office/drawing/2014/main" id="{62B992CD-36E8-4466-9035-9515019607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59"/>
          <a:stretch/>
        </p:blipFill>
        <p:spPr>
          <a:xfrm>
            <a:off x="6246253" y="3248696"/>
            <a:ext cx="5010055" cy="2791496"/>
          </a:xfrm>
          <a:prstGeom prst="rect">
            <a:avLst/>
          </a:prstGeom>
        </p:spPr>
      </p:pic>
    </p:spTree>
    <p:extLst>
      <p:ext uri="{BB962C8B-B14F-4D97-AF65-F5344CB8AC3E}">
        <p14:creationId xmlns:p14="http://schemas.microsoft.com/office/powerpoint/2010/main" val="135191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graphicFrame>
        <p:nvGraphicFramePr>
          <p:cNvPr id="4" name="Объект 3"/>
          <p:cNvGraphicFramePr>
            <a:graphicFrameLocks noGrp="1"/>
          </p:cNvGraphicFramePr>
          <p:nvPr>
            <p:ph idx="1"/>
            <p:extLst>
              <p:ext uri="{D42A27DB-BD31-4B8C-83A1-F6EECF244321}">
                <p14:modId xmlns:p14="http://schemas.microsoft.com/office/powerpoint/2010/main" val="3614730407"/>
              </p:ext>
            </p:extLst>
          </p:nvPr>
        </p:nvGraphicFramePr>
        <p:xfrm>
          <a:off x="417248" y="1898070"/>
          <a:ext cx="9833175" cy="4548239"/>
        </p:xfrm>
        <a:graphic>
          <a:graphicData uri="http://schemas.openxmlformats.org/drawingml/2006/table">
            <a:tbl>
              <a:tblPr firstRow="1" bandRow="1">
                <a:tableStyleId>{BDBED569-4797-4DF1-A0F4-6AAB3CD982D8}</a:tableStyleId>
              </a:tblPr>
              <a:tblGrid>
                <a:gridCol w="2439655">
                  <a:extLst>
                    <a:ext uri="{9D8B030D-6E8A-4147-A177-3AD203B41FA5}">
                      <a16:colId xmlns:a16="http://schemas.microsoft.com/office/drawing/2014/main" val="20000"/>
                    </a:ext>
                  </a:extLst>
                </a:gridCol>
                <a:gridCol w="1861148">
                  <a:extLst>
                    <a:ext uri="{9D8B030D-6E8A-4147-A177-3AD203B41FA5}">
                      <a16:colId xmlns:a16="http://schemas.microsoft.com/office/drawing/2014/main" val="20002"/>
                    </a:ext>
                  </a:extLst>
                </a:gridCol>
                <a:gridCol w="1812427">
                  <a:extLst>
                    <a:ext uri="{9D8B030D-6E8A-4147-A177-3AD203B41FA5}">
                      <a16:colId xmlns:a16="http://schemas.microsoft.com/office/drawing/2014/main" val="3114824437"/>
                    </a:ext>
                  </a:extLst>
                </a:gridCol>
                <a:gridCol w="1918578">
                  <a:extLst>
                    <a:ext uri="{9D8B030D-6E8A-4147-A177-3AD203B41FA5}">
                      <a16:colId xmlns:a16="http://schemas.microsoft.com/office/drawing/2014/main" val="1662494274"/>
                    </a:ext>
                  </a:extLst>
                </a:gridCol>
                <a:gridCol w="1801367">
                  <a:extLst>
                    <a:ext uri="{9D8B030D-6E8A-4147-A177-3AD203B41FA5}">
                      <a16:colId xmlns:a16="http://schemas.microsoft.com/office/drawing/2014/main" val="20004"/>
                    </a:ext>
                  </a:extLst>
                </a:gridCol>
              </a:tblGrid>
              <a:tr h="714100">
                <a:tc>
                  <a:txBody>
                    <a:bodyPr/>
                    <a:lstStyle/>
                    <a:p>
                      <a:pPr algn="l">
                        <a:lnSpc>
                          <a:spcPct val="107000"/>
                        </a:lnSpc>
                      </a:pPr>
                      <a:endParaRPr lang="ru-RU" sz="3200" dirty="0">
                        <a:effectLst/>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lnSpc>
                          <a:spcPct val="107000"/>
                        </a:lnSpc>
                        <a:spcAft>
                          <a:spcPts val="800"/>
                        </a:spcAft>
                      </a:pPr>
                      <a:r>
                        <a:rPr lang="ru-RU" sz="3200" dirty="0">
                          <a:effectLst/>
                          <a:latin typeface="Times New Roman" panose="02020603050405020304" pitchFamily="18" charset="0"/>
                          <a:cs typeface="Times New Roman" panose="02020603050405020304" pitchFamily="18" charset="0"/>
                        </a:rPr>
                        <a:t>2021-2022</a:t>
                      </a:r>
                      <a:endParaRPr lang="ru-RU" sz="3200" dirty="0">
                        <a:effectLst/>
                        <a:latin typeface="Times New Roman" pitchFamily="18" charset="0"/>
                        <a:ea typeface="Calibri"/>
                        <a:cs typeface="Times New Roman"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ru-RU" sz="3200" dirty="0">
                          <a:effectLst/>
                          <a:latin typeface="Times New Roman" pitchFamily="18" charset="0"/>
                          <a:ea typeface="Calibri"/>
                          <a:cs typeface="Times New Roman" pitchFamily="18" charset="0"/>
                        </a:rPr>
                        <a:t>2022-2023</a:t>
                      </a:r>
                    </a:p>
                  </a:txBody>
                  <a:tcPr marL="0" marR="0" marT="0" marB="0">
                    <a:solidFill>
                      <a:schemeClr val="accent1">
                        <a:lumMod val="40000"/>
                        <a:lumOff val="60000"/>
                      </a:schemeClr>
                    </a:solidFill>
                  </a:tcPr>
                </a:tc>
                <a:tc>
                  <a:txBody>
                    <a:bodyPr/>
                    <a:lstStyle/>
                    <a:p>
                      <a:pPr algn="ctr">
                        <a:lnSpc>
                          <a:spcPct val="107000"/>
                        </a:lnSpc>
                        <a:spcAft>
                          <a:spcPts val="800"/>
                        </a:spcAft>
                      </a:pPr>
                      <a:r>
                        <a:rPr lang="en-US" sz="3200" dirty="0">
                          <a:effectLst/>
                          <a:latin typeface="Times New Roman" pitchFamily="18" charset="0"/>
                          <a:ea typeface="Calibri"/>
                          <a:cs typeface="Times New Roman" pitchFamily="18" charset="0"/>
                        </a:rPr>
                        <a:t>2023-2024</a:t>
                      </a:r>
                      <a:endParaRPr lang="ru-RU" sz="3200" dirty="0">
                        <a:effectLst/>
                        <a:latin typeface="Times New Roman" pitchFamily="18" charset="0"/>
                        <a:ea typeface="Calibri"/>
                        <a:cs typeface="Times New Roman"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ru-RU" sz="3200" dirty="0">
                          <a:effectLst/>
                          <a:latin typeface="Times New Roman" pitchFamily="18" charset="0"/>
                          <a:ea typeface="Calibri"/>
                          <a:cs typeface="Times New Roman" pitchFamily="18" charset="0"/>
                        </a:rPr>
                        <a:t>2024-2025</a:t>
                      </a: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1474919">
                <a:tc>
                  <a:txBody>
                    <a:bodyPr/>
                    <a:lstStyle/>
                    <a:p>
                      <a:pPr algn="l">
                        <a:lnSpc>
                          <a:spcPct val="107000"/>
                        </a:lnSpc>
                        <a:spcAft>
                          <a:spcPts val="800"/>
                        </a:spcAft>
                      </a:pPr>
                      <a:r>
                        <a:rPr lang="ru-RU" sz="2400" dirty="0">
                          <a:effectLst/>
                          <a:latin typeface="Times New Roman" panose="02020603050405020304" pitchFamily="18" charset="0"/>
                          <a:cs typeface="Times New Roman" panose="02020603050405020304" pitchFamily="18" charset="0"/>
                        </a:rPr>
                        <a:t>Математика</a:t>
                      </a:r>
                      <a:endParaRPr lang="ru-RU" sz="2400" dirty="0">
                        <a:effectLst/>
                        <a:latin typeface="Times New Roman" pitchFamily="18" charset="0"/>
                        <a:ea typeface="Calibri"/>
                        <a:cs typeface="Times New Roman" pitchFamily="18" charset="0"/>
                      </a:endParaRPr>
                    </a:p>
                  </a:txBody>
                  <a:tcPr/>
                </a:tc>
                <a:tc>
                  <a:txBody>
                    <a:bodyPr/>
                    <a:lstStyle/>
                    <a:p>
                      <a:pPr algn="ctr">
                        <a:lnSpc>
                          <a:spcPct val="107000"/>
                        </a:lnSpc>
                        <a:spcAft>
                          <a:spcPts val="800"/>
                        </a:spcAft>
                      </a:pPr>
                      <a:r>
                        <a:rPr lang="ru-RU" sz="2400" dirty="0">
                          <a:effectLst/>
                          <a:latin typeface="Times New Roman" panose="02020603050405020304" pitchFamily="18" charset="0"/>
                          <a:cs typeface="Times New Roman" panose="02020603050405020304" pitchFamily="18" charset="0"/>
                        </a:rPr>
                        <a:t>1 победитель</a:t>
                      </a:r>
                    </a:p>
                    <a:p>
                      <a:pPr algn="ctr">
                        <a:lnSpc>
                          <a:spcPct val="107000"/>
                        </a:lnSpc>
                        <a:spcAft>
                          <a:spcPts val="800"/>
                        </a:spcAft>
                      </a:pPr>
                      <a:r>
                        <a:rPr lang="ru-RU" sz="2400" dirty="0">
                          <a:effectLst/>
                          <a:latin typeface="Times New Roman" panose="02020603050405020304" pitchFamily="18" charset="0"/>
                          <a:cs typeface="Times New Roman" panose="02020603050405020304" pitchFamily="18" charset="0"/>
                        </a:rPr>
                        <a:t>5 призёров</a:t>
                      </a:r>
                      <a:endParaRPr lang="ru-RU" sz="2400" dirty="0">
                        <a:effectLst/>
                        <a:latin typeface="Times New Roman" pitchFamily="18" charset="0"/>
                        <a:ea typeface="Calibri"/>
                        <a:cs typeface="Times New Roman" pitchFamily="18" charset="0"/>
                      </a:endParaRPr>
                    </a:p>
                  </a:txBody>
                  <a:tcPr marL="0" marR="0" marT="0"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2400" dirty="0">
                          <a:effectLst/>
                          <a:latin typeface="Times New Roman" panose="02020603050405020304" pitchFamily="18" charset="0"/>
                          <a:cs typeface="Times New Roman" panose="02020603050405020304" pitchFamily="18" charset="0"/>
                        </a:rPr>
                        <a:t>1 призёр</a:t>
                      </a:r>
                      <a:endParaRPr lang="ru-RU" sz="2400" dirty="0">
                        <a:effectLst/>
                        <a:latin typeface="Times New Roman" pitchFamily="18" charset="0"/>
                        <a:ea typeface="Calibri"/>
                        <a:cs typeface="Times New Roman" pitchFamily="18" charset="0"/>
                      </a:endParaRPr>
                    </a:p>
                    <a:p>
                      <a:pPr algn="ctr">
                        <a:lnSpc>
                          <a:spcPct val="107000"/>
                        </a:lnSpc>
                        <a:spcAft>
                          <a:spcPts val="800"/>
                        </a:spcAft>
                      </a:pPr>
                      <a:endParaRPr lang="ru-RU" sz="2400" dirty="0">
                        <a:effectLst/>
                        <a:latin typeface="Times New Roman" pitchFamily="18" charset="0"/>
                        <a:ea typeface="Calibri"/>
                        <a:cs typeface="Times New Roman" pitchFamily="18" charset="0"/>
                      </a:endParaRP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1 победитель</a:t>
                      </a:r>
                    </a:p>
                    <a:p>
                      <a:pPr algn="ctr">
                        <a:lnSpc>
                          <a:spcPct val="107000"/>
                        </a:lnSpc>
                        <a:spcAft>
                          <a:spcPts val="800"/>
                        </a:spcAft>
                      </a:pPr>
                      <a:r>
                        <a:rPr lang="en-US" sz="2400" dirty="0">
                          <a:effectLst/>
                          <a:latin typeface="Times New Roman" pitchFamily="18" charset="0"/>
                          <a:ea typeface="Calibri"/>
                          <a:cs typeface="Times New Roman" pitchFamily="18" charset="0"/>
                        </a:rPr>
                        <a:t>3 </a:t>
                      </a:r>
                      <a:r>
                        <a:rPr lang="ru-RU" sz="2400" dirty="0">
                          <a:effectLst/>
                          <a:latin typeface="Times New Roman" pitchFamily="18" charset="0"/>
                          <a:ea typeface="Calibri"/>
                          <a:cs typeface="Times New Roman" pitchFamily="18" charset="0"/>
                        </a:rPr>
                        <a:t>призёра</a:t>
                      </a:r>
                    </a:p>
                    <a:p>
                      <a:pPr algn="ctr">
                        <a:lnSpc>
                          <a:spcPct val="107000"/>
                        </a:lnSpc>
                        <a:spcAft>
                          <a:spcPts val="800"/>
                        </a:spcAft>
                      </a:pPr>
                      <a:endParaRPr lang="ru-RU" sz="2400" dirty="0">
                        <a:effectLst/>
                        <a:latin typeface="Times New Roman" pitchFamily="18" charset="0"/>
                        <a:ea typeface="Calibri"/>
                        <a:cs typeface="Times New Roman" pitchFamily="18" charset="0"/>
                      </a:endParaRP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1 призёр</a:t>
                      </a:r>
                    </a:p>
                  </a:txBody>
                  <a:tcPr marL="0" marR="0" marT="0" marB="0"/>
                </a:tc>
                <a:extLst>
                  <a:ext uri="{0D108BD9-81ED-4DB2-BD59-A6C34878D82A}">
                    <a16:rowId xmlns:a16="http://schemas.microsoft.com/office/drawing/2014/main" val="10001"/>
                  </a:ext>
                </a:extLst>
              </a:tr>
              <a:tr h="714100">
                <a:tc>
                  <a:txBody>
                    <a:bodyPr/>
                    <a:lstStyle/>
                    <a:p>
                      <a:pPr algn="l">
                        <a:lnSpc>
                          <a:spcPct val="107000"/>
                        </a:lnSpc>
                        <a:spcAft>
                          <a:spcPts val="800"/>
                        </a:spcAft>
                      </a:pPr>
                      <a:r>
                        <a:rPr lang="ru-RU" sz="2400">
                          <a:effectLst/>
                          <a:latin typeface="Times New Roman" panose="02020603050405020304" pitchFamily="18" charset="0"/>
                          <a:cs typeface="Times New Roman" panose="02020603050405020304" pitchFamily="18" charset="0"/>
                        </a:rPr>
                        <a:t>Русский язык</a:t>
                      </a:r>
                      <a:endParaRPr lang="ru-RU" sz="2400">
                        <a:effectLst/>
                        <a:latin typeface="Times New Roman" pitchFamily="18" charset="0"/>
                        <a:ea typeface="Calibri"/>
                        <a:cs typeface="Times New Roman" pitchFamily="18" charset="0"/>
                      </a:endParaRPr>
                    </a:p>
                  </a:txBody>
                  <a:tcPr/>
                </a:tc>
                <a:tc>
                  <a:txBody>
                    <a:bodyPr/>
                    <a:lstStyle/>
                    <a:p>
                      <a:pPr algn="ctr">
                        <a:lnSpc>
                          <a:spcPct val="107000"/>
                        </a:lnSpc>
                        <a:spcAft>
                          <a:spcPts val="800"/>
                        </a:spcAft>
                      </a:pPr>
                      <a:r>
                        <a:rPr lang="ru-RU" sz="2400" dirty="0">
                          <a:effectLst/>
                          <a:latin typeface="Times New Roman" panose="02020603050405020304" pitchFamily="18" charset="0"/>
                          <a:cs typeface="Times New Roman" panose="02020603050405020304" pitchFamily="18" charset="0"/>
                        </a:rPr>
                        <a:t>5 призёров</a:t>
                      </a:r>
                      <a:endParaRPr lang="ru-RU" sz="2400" dirty="0">
                        <a:effectLst/>
                        <a:latin typeface="Times New Roman" pitchFamily="18" charset="0"/>
                        <a:ea typeface="Calibri"/>
                        <a:cs typeface="Times New Roman" pitchFamily="18" charset="0"/>
                      </a:endParaRP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1 победитель</a:t>
                      </a: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1 победитель</a:t>
                      </a:r>
                    </a:p>
                    <a:p>
                      <a:pPr algn="ctr">
                        <a:lnSpc>
                          <a:spcPct val="107000"/>
                        </a:lnSpc>
                        <a:spcAft>
                          <a:spcPts val="800"/>
                        </a:spcAft>
                      </a:pPr>
                      <a:r>
                        <a:rPr lang="ru-RU" sz="2400" dirty="0">
                          <a:effectLst/>
                          <a:latin typeface="Times New Roman" pitchFamily="18" charset="0"/>
                          <a:ea typeface="Calibri"/>
                          <a:cs typeface="Times New Roman" pitchFamily="18" charset="0"/>
                        </a:rPr>
                        <a:t>2 призёра</a:t>
                      </a: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1 призёр</a:t>
                      </a:r>
                    </a:p>
                  </a:txBody>
                  <a:tcPr marL="0" marR="0" marT="0" marB="0"/>
                </a:tc>
                <a:extLst>
                  <a:ext uri="{0D108BD9-81ED-4DB2-BD59-A6C34878D82A}">
                    <a16:rowId xmlns:a16="http://schemas.microsoft.com/office/drawing/2014/main" val="10002"/>
                  </a:ext>
                </a:extLst>
              </a:tr>
              <a:tr h="1474919">
                <a:tc>
                  <a:txBody>
                    <a:bodyPr/>
                    <a:lstStyle/>
                    <a:p>
                      <a:pPr algn="l">
                        <a:lnSpc>
                          <a:spcPct val="107000"/>
                        </a:lnSpc>
                        <a:spcAft>
                          <a:spcPts val="800"/>
                        </a:spcAft>
                      </a:pPr>
                      <a:r>
                        <a:rPr lang="ru-RU" sz="2400">
                          <a:effectLst/>
                          <a:latin typeface="Times New Roman" panose="02020603050405020304" pitchFamily="18" charset="0"/>
                          <a:cs typeface="Times New Roman" panose="02020603050405020304" pitchFamily="18" charset="0"/>
                        </a:rPr>
                        <a:t>Окружающий мир</a:t>
                      </a:r>
                      <a:endParaRPr lang="ru-RU" sz="2400">
                        <a:effectLst/>
                        <a:latin typeface="Times New Roman" pitchFamily="18" charset="0"/>
                        <a:ea typeface="Calibri"/>
                        <a:cs typeface="Times New Roman" pitchFamily="18" charset="0"/>
                      </a:endParaRPr>
                    </a:p>
                  </a:txBody>
                  <a:tcPr/>
                </a:tc>
                <a:tc>
                  <a:txBody>
                    <a:bodyPr/>
                    <a:lstStyle/>
                    <a:p>
                      <a:pPr algn="ctr">
                        <a:lnSpc>
                          <a:spcPct val="107000"/>
                        </a:lnSpc>
                        <a:spcAft>
                          <a:spcPts val="800"/>
                        </a:spcAft>
                      </a:pPr>
                      <a:r>
                        <a:rPr lang="ru-RU" sz="2400" dirty="0">
                          <a:effectLst/>
                          <a:latin typeface="Times New Roman" panose="02020603050405020304" pitchFamily="18" charset="0"/>
                          <a:cs typeface="Times New Roman" panose="02020603050405020304" pitchFamily="18" charset="0"/>
                        </a:rPr>
                        <a:t>3 призёра</a:t>
                      </a:r>
                      <a:endParaRPr lang="ru-RU" sz="2400" dirty="0">
                        <a:effectLst/>
                        <a:latin typeface="Times New Roman" pitchFamily="18" charset="0"/>
                        <a:ea typeface="Calibri"/>
                        <a:cs typeface="Times New Roman" pitchFamily="18" charset="0"/>
                      </a:endParaRPr>
                    </a:p>
                  </a:txBody>
                  <a:tcPr marL="0" marR="0" marT="0"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2400" dirty="0">
                          <a:effectLst/>
                          <a:latin typeface="Times New Roman" panose="02020603050405020304" pitchFamily="18" charset="0"/>
                          <a:cs typeface="Times New Roman" panose="02020603050405020304" pitchFamily="18" charset="0"/>
                        </a:rPr>
                        <a:t>1 призёр</a:t>
                      </a:r>
                      <a:endParaRPr lang="ru-RU" sz="2400" dirty="0">
                        <a:effectLst/>
                        <a:latin typeface="Times New Roman" pitchFamily="18" charset="0"/>
                        <a:ea typeface="Calibri"/>
                        <a:cs typeface="Times New Roman" pitchFamily="18" charset="0"/>
                      </a:endParaRPr>
                    </a:p>
                    <a:p>
                      <a:pPr algn="ctr">
                        <a:lnSpc>
                          <a:spcPct val="107000"/>
                        </a:lnSpc>
                        <a:spcAft>
                          <a:spcPts val="800"/>
                        </a:spcAft>
                      </a:pPr>
                      <a:endParaRPr lang="ru-RU" sz="2400" dirty="0">
                        <a:effectLst/>
                        <a:latin typeface="Times New Roman" pitchFamily="18" charset="0"/>
                        <a:ea typeface="Calibri"/>
                        <a:cs typeface="Times New Roman" pitchFamily="18" charset="0"/>
                      </a:endParaRP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3 призёра</a:t>
                      </a:r>
                    </a:p>
                  </a:txBody>
                  <a:tcPr marL="0" marR="0" marT="0" marB="0"/>
                </a:tc>
                <a:tc>
                  <a:txBody>
                    <a:bodyPr/>
                    <a:lstStyle/>
                    <a:p>
                      <a:pPr algn="ctr">
                        <a:lnSpc>
                          <a:spcPct val="107000"/>
                        </a:lnSpc>
                        <a:spcAft>
                          <a:spcPts val="800"/>
                        </a:spcAft>
                      </a:pPr>
                      <a:r>
                        <a:rPr lang="ru-RU" sz="2400" dirty="0">
                          <a:effectLst/>
                          <a:latin typeface="Times New Roman" pitchFamily="18" charset="0"/>
                          <a:ea typeface="Calibri"/>
                          <a:cs typeface="Times New Roman" pitchFamily="18" charset="0"/>
                        </a:rPr>
                        <a:t>-</a:t>
                      </a:r>
                    </a:p>
                  </a:txBody>
                  <a:tcPr marL="0" marR="0" marT="0" marB="0"/>
                </a:tc>
                <a:extLst>
                  <a:ext uri="{0D108BD9-81ED-4DB2-BD59-A6C34878D82A}">
                    <a16:rowId xmlns:a16="http://schemas.microsoft.com/office/drawing/2014/main" val="10003"/>
                  </a:ext>
                </a:extLst>
              </a:tr>
            </a:tbl>
          </a:graphicData>
        </a:graphic>
      </p:graphicFrame>
      <p:sp>
        <p:nvSpPr>
          <p:cNvPr id="6" name="TextBox 5"/>
          <p:cNvSpPr txBox="1"/>
          <p:nvPr/>
        </p:nvSpPr>
        <p:spPr>
          <a:xfrm>
            <a:off x="1413164" y="651164"/>
            <a:ext cx="9545781" cy="1077218"/>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Результативность МОУ «</a:t>
            </a:r>
            <a:r>
              <a:rPr lang="ru-RU" sz="3200" b="1" dirty="0" err="1">
                <a:latin typeface="Times New Roman" pitchFamily="18" charset="0"/>
                <a:cs typeface="Times New Roman" pitchFamily="18" charset="0"/>
              </a:rPr>
              <a:t>Лучинская</a:t>
            </a:r>
            <a:r>
              <a:rPr lang="ru-RU" sz="3200" b="1" dirty="0">
                <a:latin typeface="Times New Roman" pitchFamily="18" charset="0"/>
                <a:cs typeface="Times New Roman" pitchFamily="18" charset="0"/>
              </a:rPr>
              <a:t> СШ» ЯМР в Малой районной олимпиаде</a:t>
            </a:r>
          </a:p>
        </p:txBody>
      </p:sp>
    </p:spTree>
    <p:extLst>
      <p:ext uri="{BB962C8B-B14F-4D97-AF65-F5344CB8AC3E}">
        <p14:creationId xmlns:p14="http://schemas.microsoft.com/office/powerpoint/2010/main" val="67195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468EA40E-D00A-3FBD-800E-6A1209983238}"/>
              </a:ext>
            </a:extLst>
          </p:cNvPr>
          <p:cNvPicPr>
            <a:picLocks noChangeAspect="1"/>
          </p:cNvPicPr>
          <p:nvPr/>
        </p:nvPicPr>
        <p:blipFill>
          <a:blip r:embed="rId2"/>
          <a:stretch>
            <a:fillRect/>
          </a:stretch>
        </p:blipFill>
        <p:spPr>
          <a:xfrm>
            <a:off x="0" y="0"/>
            <a:ext cx="12191999" cy="6858000"/>
          </a:xfrm>
          <a:prstGeom prst="rect">
            <a:avLst/>
          </a:prstGeom>
        </p:spPr>
      </p:pic>
      <p:pic>
        <p:nvPicPr>
          <p:cNvPr id="6" name="Рисунок 5">
            <a:extLst>
              <a:ext uri="{FF2B5EF4-FFF2-40B4-BE49-F238E27FC236}">
                <a16:creationId xmlns:a16="http://schemas.microsoft.com/office/drawing/2014/main" id="{E47E5AA2-7978-28E6-99C8-0A60FD512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p:cNvSpPr>
            <a:spLocks noGrp="1"/>
          </p:cNvSpPr>
          <p:nvPr>
            <p:ph type="title"/>
          </p:nvPr>
        </p:nvSpPr>
        <p:spPr>
          <a:xfrm>
            <a:off x="1086643" y="287837"/>
            <a:ext cx="10018713" cy="775505"/>
          </a:xfrm>
        </p:spPr>
        <p:txBody>
          <a:bodyPr>
            <a:noAutofit/>
          </a:bodyPr>
          <a:lstStyle/>
          <a:p>
            <a:pPr algn="ctr"/>
            <a:r>
              <a:rPr lang="ru-RU" sz="3200" b="1" dirty="0">
                <a:latin typeface="Times New Roman" panose="02020603050405020304" pitchFamily="18" charset="0"/>
                <a:ea typeface="Calibri" panose="020F0502020204030204" pitchFamily="34" charset="0"/>
              </a:rPr>
              <a:t>Результаты по районной конференции проектно-исследовательских работ «УМКА»</a:t>
            </a:r>
            <a:endParaRPr lang="ru-RU" sz="3200" dirty="0"/>
          </a:p>
        </p:txBody>
      </p:sp>
      <p:sp>
        <p:nvSpPr>
          <p:cNvPr id="3" name="Объект 2"/>
          <p:cNvSpPr>
            <a:spLocks noGrp="1"/>
          </p:cNvSpPr>
          <p:nvPr>
            <p:ph idx="1"/>
          </p:nvPr>
        </p:nvSpPr>
        <p:spPr>
          <a:xfrm>
            <a:off x="752354" y="4740676"/>
            <a:ext cx="10949651" cy="1402672"/>
          </a:xfrm>
        </p:spPr>
        <p:txBody>
          <a:bodyPr>
            <a:normAutofit/>
          </a:bodyPr>
          <a:lstStyle/>
          <a:p>
            <a:pPr marL="0" indent="0">
              <a:buNone/>
            </a:pPr>
            <a:r>
              <a:rPr lang="ru-RU" sz="2800" b="1" dirty="0">
                <a:ln w="3175" cmpd="sng">
                  <a:noFill/>
                </a:ln>
                <a:solidFill>
                  <a:prstClr val="black"/>
                </a:solidFill>
                <a:latin typeface="Times New Roman" panose="02020603050405020304" pitchFamily="18" charset="0"/>
                <a:ea typeface="Calibri" panose="020F0502020204030204" pitchFamily="34" charset="0"/>
                <a:cs typeface="+mj-cs"/>
              </a:rPr>
              <a:t>В 2022-23 </a:t>
            </a:r>
            <a:r>
              <a:rPr lang="ru-RU" sz="2800" b="1" dirty="0" err="1">
                <a:ln w="3175" cmpd="sng">
                  <a:noFill/>
                </a:ln>
                <a:solidFill>
                  <a:prstClr val="black"/>
                </a:solidFill>
                <a:latin typeface="Times New Roman" panose="02020603050405020304" pitchFamily="18" charset="0"/>
                <a:ea typeface="Calibri" panose="020F0502020204030204" pitchFamily="34" charset="0"/>
                <a:cs typeface="+mj-cs"/>
              </a:rPr>
              <a:t>уч.г</a:t>
            </a:r>
            <a:r>
              <a:rPr lang="ru-RU" sz="2800" b="1" dirty="0">
                <a:ln w="3175" cmpd="sng">
                  <a:noFill/>
                </a:ln>
                <a:solidFill>
                  <a:prstClr val="black"/>
                </a:solidFill>
                <a:latin typeface="Times New Roman" panose="02020603050405020304" pitchFamily="18" charset="0"/>
                <a:ea typeface="Calibri" panose="020F0502020204030204" pitchFamily="34" charset="0"/>
                <a:cs typeface="+mj-cs"/>
              </a:rPr>
              <a:t>. </a:t>
            </a:r>
            <a:r>
              <a:rPr lang="en-US" sz="2800" b="1" dirty="0">
                <a:ln w="3175" cmpd="sng">
                  <a:noFill/>
                </a:ln>
                <a:solidFill>
                  <a:prstClr val="black"/>
                </a:solidFill>
                <a:latin typeface="Times New Roman" panose="02020603050405020304" pitchFamily="18" charset="0"/>
                <a:ea typeface="Calibri" panose="020F0502020204030204" pitchFamily="34" charset="0"/>
                <a:cs typeface="+mj-cs"/>
              </a:rPr>
              <a:t>– I </a:t>
            </a:r>
            <a:r>
              <a:rPr lang="ru-RU" sz="2800" b="1" dirty="0">
                <a:ln w="3175" cmpd="sng">
                  <a:noFill/>
                </a:ln>
                <a:solidFill>
                  <a:prstClr val="black"/>
                </a:solidFill>
                <a:latin typeface="Times New Roman" panose="02020603050405020304" pitchFamily="18" charset="0"/>
                <a:ea typeface="Calibri" panose="020F0502020204030204" pitchFamily="34" charset="0"/>
                <a:cs typeface="+mj-cs"/>
              </a:rPr>
              <a:t>место в конференции «Потомки Ушинского»</a:t>
            </a:r>
          </a:p>
          <a:p>
            <a:pPr marL="0" indent="0">
              <a:buNone/>
            </a:pPr>
            <a:r>
              <a:rPr lang="ru-RU" b="1" dirty="0">
                <a:ln w="3175" cmpd="sng">
                  <a:noFill/>
                </a:ln>
                <a:solidFill>
                  <a:prstClr val="black"/>
                </a:solidFill>
                <a:latin typeface="Times New Roman" panose="02020603050405020304" pitchFamily="18" charset="0"/>
                <a:ea typeface="Calibri" panose="020F0502020204030204" pitchFamily="34" charset="0"/>
                <a:cs typeface="+mj-cs"/>
              </a:rPr>
              <a:t>В 2023-24 </a:t>
            </a:r>
            <a:r>
              <a:rPr lang="ru-RU" b="1" dirty="0" err="1">
                <a:ln w="3175" cmpd="sng">
                  <a:noFill/>
                </a:ln>
                <a:solidFill>
                  <a:prstClr val="black"/>
                </a:solidFill>
                <a:latin typeface="Times New Roman" panose="02020603050405020304" pitchFamily="18" charset="0"/>
                <a:ea typeface="Calibri" panose="020F0502020204030204" pitchFamily="34" charset="0"/>
                <a:cs typeface="+mj-cs"/>
              </a:rPr>
              <a:t>уч.г</a:t>
            </a:r>
            <a:r>
              <a:rPr lang="ru-RU" b="1" dirty="0">
                <a:ln w="3175" cmpd="sng">
                  <a:noFill/>
                </a:ln>
                <a:solidFill>
                  <a:prstClr val="black"/>
                </a:solidFill>
                <a:latin typeface="Times New Roman" panose="02020603050405020304" pitchFamily="18" charset="0"/>
                <a:ea typeface="Calibri" panose="020F0502020204030204" pitchFamily="34" charset="0"/>
                <a:cs typeface="+mj-cs"/>
              </a:rPr>
              <a:t>. - </a:t>
            </a:r>
            <a:r>
              <a:rPr lang="en-US" b="1" dirty="0">
                <a:ln w="3175" cmpd="sng">
                  <a:noFill/>
                </a:ln>
                <a:solidFill>
                  <a:prstClr val="black"/>
                </a:solidFill>
                <a:latin typeface="Times New Roman" panose="02020603050405020304" pitchFamily="18" charset="0"/>
                <a:ea typeface="Calibri" panose="020F0502020204030204" pitchFamily="34" charset="0"/>
              </a:rPr>
              <a:t>I </a:t>
            </a:r>
            <a:r>
              <a:rPr lang="ru-RU" b="1" dirty="0">
                <a:ln w="3175" cmpd="sng">
                  <a:noFill/>
                </a:ln>
                <a:solidFill>
                  <a:prstClr val="black"/>
                </a:solidFill>
                <a:latin typeface="Times New Roman" panose="02020603050405020304" pitchFamily="18" charset="0"/>
                <a:ea typeface="Calibri" panose="020F0502020204030204" pitchFamily="34" charset="0"/>
              </a:rPr>
              <a:t>место, </a:t>
            </a:r>
            <a:r>
              <a:rPr lang="en-US" b="1" dirty="0">
                <a:ln w="3175" cmpd="sng">
                  <a:noFill/>
                </a:ln>
                <a:solidFill>
                  <a:prstClr val="black"/>
                </a:solidFill>
                <a:latin typeface="Times New Roman" panose="02020603050405020304" pitchFamily="18" charset="0"/>
                <a:ea typeface="Calibri" panose="020F0502020204030204" pitchFamily="34" charset="0"/>
              </a:rPr>
              <a:t>I </a:t>
            </a:r>
            <a:r>
              <a:rPr lang="ru-RU" b="1" dirty="0">
                <a:ln w="3175" cmpd="sng">
                  <a:noFill/>
                </a:ln>
                <a:solidFill>
                  <a:prstClr val="black"/>
                </a:solidFill>
                <a:latin typeface="Times New Roman" panose="02020603050405020304" pitchFamily="18" charset="0"/>
                <a:ea typeface="Calibri" panose="020F0502020204030204" pitchFamily="34" charset="0"/>
              </a:rPr>
              <a:t>место, </a:t>
            </a:r>
            <a:r>
              <a:rPr lang="en-US" b="1" dirty="0">
                <a:ln w="3175" cmpd="sng">
                  <a:noFill/>
                </a:ln>
                <a:solidFill>
                  <a:prstClr val="black"/>
                </a:solidFill>
                <a:latin typeface="Times New Roman" panose="02020603050405020304" pitchFamily="18" charset="0"/>
                <a:ea typeface="Calibri" panose="020F0502020204030204" pitchFamily="34" charset="0"/>
              </a:rPr>
              <a:t>II </a:t>
            </a:r>
            <a:r>
              <a:rPr lang="ru-RU" b="1" dirty="0">
                <a:ln w="3175" cmpd="sng">
                  <a:noFill/>
                </a:ln>
                <a:solidFill>
                  <a:prstClr val="black"/>
                </a:solidFill>
                <a:latin typeface="Times New Roman" panose="02020603050405020304" pitchFamily="18" charset="0"/>
                <a:ea typeface="Calibri" panose="020F0502020204030204" pitchFamily="34" charset="0"/>
              </a:rPr>
              <a:t>место </a:t>
            </a:r>
            <a:endParaRPr lang="ru-RU" sz="2800" b="1" dirty="0">
              <a:ln w="3175" cmpd="sng">
                <a:noFill/>
              </a:ln>
              <a:solidFill>
                <a:prstClr val="black"/>
              </a:solidFill>
              <a:latin typeface="Times New Roman" panose="02020603050405020304" pitchFamily="18" charset="0"/>
              <a:ea typeface="Calibri" panose="020F0502020204030204" pitchFamily="34" charset="0"/>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92991301"/>
              </p:ext>
            </p:extLst>
          </p:nvPr>
        </p:nvGraphicFramePr>
        <p:xfrm>
          <a:off x="878889" y="1412357"/>
          <a:ext cx="10298095" cy="3328319"/>
        </p:xfrm>
        <a:graphic>
          <a:graphicData uri="http://schemas.openxmlformats.org/drawingml/2006/table">
            <a:tbl>
              <a:tblPr firstRow="1" firstCol="1" bandRow="1"/>
              <a:tblGrid>
                <a:gridCol w="1371683">
                  <a:extLst>
                    <a:ext uri="{9D8B030D-6E8A-4147-A177-3AD203B41FA5}">
                      <a16:colId xmlns:a16="http://schemas.microsoft.com/office/drawing/2014/main" val="20000"/>
                    </a:ext>
                  </a:extLst>
                </a:gridCol>
                <a:gridCol w="1202018">
                  <a:extLst>
                    <a:ext uri="{9D8B030D-6E8A-4147-A177-3AD203B41FA5}">
                      <a16:colId xmlns:a16="http://schemas.microsoft.com/office/drawing/2014/main" val="20002"/>
                    </a:ext>
                  </a:extLst>
                </a:gridCol>
                <a:gridCol w="1287399">
                  <a:extLst>
                    <a:ext uri="{9D8B030D-6E8A-4147-A177-3AD203B41FA5}">
                      <a16:colId xmlns:a16="http://schemas.microsoft.com/office/drawing/2014/main" val="20003"/>
                    </a:ext>
                  </a:extLst>
                </a:gridCol>
                <a:gridCol w="1287399">
                  <a:extLst>
                    <a:ext uri="{9D8B030D-6E8A-4147-A177-3AD203B41FA5}">
                      <a16:colId xmlns:a16="http://schemas.microsoft.com/office/drawing/2014/main" val="2353220162"/>
                    </a:ext>
                  </a:extLst>
                </a:gridCol>
                <a:gridCol w="1287399">
                  <a:extLst>
                    <a:ext uri="{9D8B030D-6E8A-4147-A177-3AD203B41FA5}">
                      <a16:colId xmlns:a16="http://schemas.microsoft.com/office/drawing/2014/main" val="3191847698"/>
                    </a:ext>
                  </a:extLst>
                </a:gridCol>
                <a:gridCol w="1287399">
                  <a:extLst>
                    <a:ext uri="{9D8B030D-6E8A-4147-A177-3AD203B41FA5}">
                      <a16:colId xmlns:a16="http://schemas.microsoft.com/office/drawing/2014/main" val="20005"/>
                    </a:ext>
                  </a:extLst>
                </a:gridCol>
                <a:gridCol w="1287399">
                  <a:extLst>
                    <a:ext uri="{9D8B030D-6E8A-4147-A177-3AD203B41FA5}">
                      <a16:colId xmlns:a16="http://schemas.microsoft.com/office/drawing/2014/main" val="2198760717"/>
                    </a:ext>
                  </a:extLst>
                </a:gridCol>
                <a:gridCol w="1287399">
                  <a:extLst>
                    <a:ext uri="{9D8B030D-6E8A-4147-A177-3AD203B41FA5}">
                      <a16:colId xmlns:a16="http://schemas.microsoft.com/office/drawing/2014/main" val="38941260"/>
                    </a:ext>
                  </a:extLst>
                </a:gridCol>
              </a:tblGrid>
              <a:tr h="1103528">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год</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2017/2018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2018/2019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2019/2020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2021/2022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2022/2023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2023/2024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2224791">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Участник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a:t>
                      </a:r>
                    </a:p>
                    <a:p>
                      <a:pPr marL="0" marR="0" lvl="0" indent="0" algn="ctr" defTabSz="4572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место</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место</a:t>
                      </a:r>
                    </a:p>
                    <a:p>
                      <a:pPr marL="0" marR="0" lvl="0" indent="0" algn="ctr" defTabSz="4572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место</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ru-RU"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место</a:t>
                      </a:r>
                    </a:p>
                    <a:p>
                      <a:pPr marL="0" marR="0" indent="0" algn="ctr" defTabSz="9144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место</a:t>
                      </a:r>
                    </a:p>
                    <a:p>
                      <a:pPr algn="ctr">
                        <a:lnSpc>
                          <a:spcPct val="107000"/>
                        </a:lnSpc>
                        <a:spcAft>
                          <a:spcPts val="0"/>
                        </a:spcAft>
                      </a:pP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a:t>
                      </a:r>
                    </a:p>
                    <a:p>
                      <a:pPr marL="0" marR="0" indent="0" algn="ctr" defTabSz="914400" rtl="0" eaLnBrk="1" fontAlgn="auto" latinLnBrk="0" hangingPunct="1">
                        <a:lnSpc>
                          <a:spcPct val="107000"/>
                        </a:lnSpc>
                        <a:spcBef>
                          <a:spcPts val="0"/>
                        </a:spcBef>
                        <a:spcAft>
                          <a:spcPts val="0"/>
                        </a:spcAft>
                        <a:buClrTx/>
                        <a:buSzTx/>
                        <a:buFontTx/>
                        <a:buNone/>
                        <a:tabLst/>
                        <a:defRPr/>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место</a:t>
                      </a:r>
                    </a:p>
                    <a:p>
                      <a:pPr algn="ctr">
                        <a:lnSpc>
                          <a:spcPct val="107000"/>
                        </a:lnSpc>
                        <a:spcAft>
                          <a:spcPts val="0"/>
                        </a:spcAft>
                      </a:pP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a:t>
                      </a:r>
                    </a:p>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место</a:t>
                      </a:r>
                    </a:p>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место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 </a:t>
                      </a:r>
                    </a:p>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место</a:t>
                      </a:r>
                    </a:p>
                    <a:p>
                      <a:pPr algn="ctr">
                        <a:lnSpc>
                          <a:spcPct val="107000"/>
                        </a:lnSpc>
                        <a:spcAft>
                          <a:spcPts val="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место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983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47E5AA2-7978-28E6-99C8-0A60FD512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p:cNvSpPr>
            <a:spLocks noGrp="1"/>
          </p:cNvSpPr>
          <p:nvPr>
            <p:ph type="title"/>
          </p:nvPr>
        </p:nvSpPr>
        <p:spPr>
          <a:xfrm>
            <a:off x="1097280" y="548680"/>
            <a:ext cx="10027920" cy="365720"/>
          </a:xfrm>
        </p:spPr>
        <p:txBody>
          <a:bodyPr>
            <a:noAutofit/>
          </a:bodyPr>
          <a:lstStyle/>
          <a:p>
            <a:pPr algn="ctr"/>
            <a:r>
              <a:rPr lang="ru-RU" sz="2800" b="1" dirty="0">
                <a:latin typeface="Times New Roman" pitchFamily="18" charset="0"/>
                <a:cs typeface="Times New Roman" pitchFamily="18" charset="0"/>
              </a:rPr>
              <a:t>Итоги участия учреждения в проектах и конкурсах муниципального и регионального уровней</a:t>
            </a:r>
          </a:p>
        </p:txBody>
      </p:sp>
      <p:sp>
        <p:nvSpPr>
          <p:cNvPr id="3" name="Объект 2"/>
          <p:cNvSpPr>
            <a:spLocks noGrp="1"/>
          </p:cNvSpPr>
          <p:nvPr>
            <p:ph idx="1"/>
          </p:nvPr>
        </p:nvSpPr>
        <p:spPr>
          <a:xfrm>
            <a:off x="431371" y="1138687"/>
            <a:ext cx="11137237" cy="3541791"/>
          </a:xfrm>
        </p:spPr>
        <p:txBody>
          <a:bodyPr>
            <a:normAutofit/>
          </a:bodyPr>
          <a:lstStyle/>
          <a:p>
            <a:pPr marL="342900" lvl="0" indent="-342900" fontAlgn="base">
              <a:lnSpc>
                <a:spcPct val="100000"/>
              </a:lnSpc>
              <a:spcBef>
                <a:spcPct val="20000"/>
              </a:spcBef>
              <a:spcAft>
                <a:spcPct val="0"/>
              </a:spcAft>
              <a:buFontTx/>
              <a:buChar char="-"/>
            </a:pPr>
            <a:r>
              <a:rPr lang="ru-RU" u="sng" dirty="0">
                <a:solidFill>
                  <a:srgbClr val="000000"/>
                </a:solidFill>
                <a:latin typeface="Times New Roman" panose="02020603050405020304" pitchFamily="18" charset="0"/>
                <a:cs typeface="Times New Roman" panose="02020603050405020304" pitchFamily="18" charset="0"/>
              </a:rPr>
              <a:t>Региональная инновационная площадка  «Управление методической работой в школе в условиях перехода в эффективный режим работы»</a:t>
            </a:r>
          </a:p>
          <a:p>
            <a:pPr marL="342900" lvl="0" indent="-342900" fontAlgn="base">
              <a:lnSpc>
                <a:spcPct val="100000"/>
              </a:lnSpc>
              <a:spcBef>
                <a:spcPct val="20000"/>
              </a:spcBef>
              <a:spcAft>
                <a:spcPct val="0"/>
              </a:spcAft>
              <a:buFontTx/>
              <a:buChar char="-"/>
            </a:pPr>
            <a:r>
              <a:rPr lang="ru-RU" u="sng" dirty="0">
                <a:solidFill>
                  <a:srgbClr val="000000"/>
                </a:solidFill>
                <a:latin typeface="Times New Roman" panose="02020603050405020304" pitchFamily="18" charset="0"/>
                <a:cs typeface="Times New Roman" panose="02020603050405020304" pitchFamily="18" charset="0"/>
              </a:rPr>
              <a:t>Муниципальная инновационная площадка «Как преодолеть школьную неуспешность: создание системы профилактики и коррекции трудностей в обучении и социализации обучающихся с рисками неуспешности»</a:t>
            </a:r>
          </a:p>
          <a:p>
            <a:pPr>
              <a:buFont typeface="Arial" charset="0"/>
              <a:buChar char="•"/>
            </a:pPr>
            <a:endParaRPr lang="ru-RU" sz="2200" u="sng" dirty="0">
              <a:latin typeface="Times New Roman" pitchFamily="18" charset="0"/>
              <a:cs typeface="Times New Roman" pitchFamily="18" charset="0"/>
            </a:endParaRPr>
          </a:p>
        </p:txBody>
      </p:sp>
      <p:pic>
        <p:nvPicPr>
          <p:cNvPr id="5" name="Рисунок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8359" r="6542"/>
          <a:stretch/>
        </p:blipFill>
        <p:spPr>
          <a:xfrm>
            <a:off x="1494693" y="3945097"/>
            <a:ext cx="3991712" cy="2615251"/>
          </a:xfrm>
          <a:prstGeom prst="rect">
            <a:avLst/>
          </a:prstGeom>
        </p:spPr>
      </p:pic>
      <p:pic>
        <p:nvPicPr>
          <p:cNvPr id="6" name="Рисунок 5" descr="5849618-middle.png"/>
          <p:cNvPicPr>
            <a:picLocks noChangeAspect="1"/>
          </p:cNvPicPr>
          <p:nvPr/>
        </p:nvPicPr>
        <p:blipFill>
          <a:blip r:embed="rId5" cstate="print">
            <a:lum bright="10000"/>
          </a:blip>
          <a:srcRect l="5852" t="2083" b="20833"/>
          <a:stretch>
            <a:fillRect/>
          </a:stretch>
        </p:blipFill>
        <p:spPr>
          <a:xfrm>
            <a:off x="6177706" y="3917142"/>
            <a:ext cx="2298658" cy="2643206"/>
          </a:xfrm>
          <a:prstGeom prst="rect">
            <a:avLst/>
          </a:prstGeom>
        </p:spPr>
      </p:pic>
    </p:spTree>
    <p:extLst>
      <p:ext uri="{BB962C8B-B14F-4D97-AF65-F5344CB8AC3E}">
        <p14:creationId xmlns:p14="http://schemas.microsoft.com/office/powerpoint/2010/main" val="140935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DCCC7E58-DD10-40E2-AC2F-81A6A0D4E610}"/>
              </a:ext>
            </a:extLst>
          </p:cNvPr>
          <p:cNvSpPr>
            <a:spLocks noGrp="1"/>
          </p:cNvSpPr>
          <p:nvPr>
            <p:ph type="title"/>
          </p:nvPr>
        </p:nvSpPr>
        <p:spPr>
          <a:xfrm>
            <a:off x="373487" y="365123"/>
            <a:ext cx="10980313" cy="6331891"/>
          </a:xfrm>
        </p:spPr>
        <p:txBody>
          <a:bodyPr>
            <a:normAutofit fontScale="90000"/>
          </a:bodyPr>
          <a:lstStyle/>
          <a:p>
            <a:pPr fontAlgn="base"/>
            <a:r>
              <a:rPr lang="ru-RU" altLang="ru-RU" b="1" dirty="0">
                <a:latin typeface="Monotype Corsiva" panose="03010101010201010101" pitchFamily="66" charset="0"/>
              </a:rPr>
              <a:t>                      </a:t>
            </a:r>
            <a:r>
              <a:rPr lang="ru-RU" altLang="ru-RU" b="1" u="sng" dirty="0">
                <a:latin typeface="Times New Roman" pitchFamily="18" charset="0"/>
                <a:cs typeface="Times New Roman" pitchFamily="18" charset="0"/>
              </a:rPr>
              <a:t>Режим работы учреждения</a:t>
            </a:r>
            <a:r>
              <a:rPr lang="ru-RU" altLang="ru-RU" b="1" dirty="0">
                <a:latin typeface="Times New Roman" pitchFamily="18" charset="0"/>
                <a:cs typeface="Times New Roman" pitchFamily="18" charset="0"/>
              </a:rPr>
              <a:t/>
            </a:r>
            <a:br>
              <a:rPr lang="ru-RU" altLang="ru-RU" b="1" dirty="0">
                <a:latin typeface="Times New Roman" pitchFamily="18" charset="0"/>
                <a:cs typeface="Times New Roman" pitchFamily="18" charset="0"/>
              </a:rPr>
            </a:br>
            <a:r>
              <a:rPr lang="ru-RU" sz="3600" dirty="0">
                <a:latin typeface="Times New Roman" pitchFamily="18" charset="0"/>
                <a:cs typeface="Times New Roman" pitchFamily="18" charset="0"/>
              </a:rPr>
              <a:t>Количество смен - одна</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Рабочая неделя -  1-11 класс – 5 дней</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Начало уроков - </a:t>
            </a:r>
            <a:r>
              <a:rPr lang="ru-RU" sz="3600" b="1" dirty="0">
                <a:latin typeface="Times New Roman" pitchFamily="18" charset="0"/>
                <a:cs typeface="Times New Roman" pitchFamily="18" charset="0"/>
              </a:rPr>
              <a:t>8.30</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4000" dirty="0">
                <a:latin typeface="Times New Roman" pitchFamily="18" charset="0"/>
                <a:cs typeface="Times New Roman" pitchFamily="18" charset="0"/>
              </a:rPr>
              <a:t>Продолжительность урока:</a:t>
            </a:r>
            <a:br>
              <a:rPr lang="ru-RU" sz="4000" dirty="0">
                <a:latin typeface="Times New Roman" pitchFamily="18" charset="0"/>
                <a:cs typeface="Times New Roman" pitchFamily="18" charset="0"/>
              </a:rPr>
            </a:br>
            <a:r>
              <a:rPr lang="ru-RU" sz="4000" u="sng" dirty="0">
                <a:latin typeface="Times New Roman" pitchFamily="18" charset="0"/>
                <a:cs typeface="Times New Roman" pitchFamily="18" charset="0"/>
              </a:rPr>
              <a:t>В сентябре-октябре в первом классе проводится </a:t>
            </a:r>
            <a:br>
              <a:rPr lang="ru-RU" sz="4000" u="sng" dirty="0">
                <a:latin typeface="Times New Roman" pitchFamily="18" charset="0"/>
                <a:cs typeface="Times New Roman" pitchFamily="18" charset="0"/>
              </a:rPr>
            </a:br>
            <a:r>
              <a:rPr lang="ru-RU" sz="4000" u="sng" dirty="0">
                <a:latin typeface="Times New Roman" pitchFamily="18" charset="0"/>
                <a:cs typeface="Times New Roman" pitchFamily="18" charset="0"/>
              </a:rPr>
              <a:t>по три урока 35 минут каждый</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3100" dirty="0">
                <a:latin typeface="Times New Roman" pitchFamily="18" charset="0"/>
                <a:cs typeface="Times New Roman" pitchFamily="18" charset="0"/>
              </a:rPr>
              <a:t>1 класс    - </a:t>
            </a:r>
            <a:r>
              <a:rPr lang="ru-RU" sz="3100" b="1" dirty="0">
                <a:latin typeface="Times New Roman" pitchFamily="18" charset="0"/>
                <a:cs typeface="Times New Roman" pitchFamily="18" charset="0"/>
              </a:rPr>
              <a:t>35 минут (45 минут)</a:t>
            </a: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2-11 класс </a:t>
            </a:r>
            <a:r>
              <a:rPr lang="ru-RU" sz="3100" b="1" dirty="0">
                <a:latin typeface="Times New Roman" pitchFamily="18" charset="0"/>
                <a:cs typeface="Times New Roman" pitchFamily="18" charset="0"/>
              </a:rPr>
              <a:t>45 минут</a:t>
            </a: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Продолжительность перемен: 20 минут</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Питание обучающихся начальных классов </a:t>
            </a:r>
            <a:br>
              <a:rPr lang="ru-RU" sz="4000" dirty="0">
                <a:solidFill>
                  <a:srgbClr val="FF0000"/>
                </a:solidFill>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осуществляется на бесплатной основе </a:t>
            </a:r>
            <a:br>
              <a:rPr lang="ru-RU" sz="4000" dirty="0">
                <a:solidFill>
                  <a:srgbClr val="FF0000"/>
                </a:solidFill>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из расчета по 83р. на человека!</a:t>
            </a:r>
          </a:p>
        </p:txBody>
      </p:sp>
    </p:spTree>
    <p:extLst>
      <p:ext uri="{BB962C8B-B14F-4D97-AF65-F5344CB8AC3E}">
        <p14:creationId xmlns:p14="http://schemas.microsoft.com/office/powerpoint/2010/main" val="292443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82CC163C-A0BE-4A2D-BEA2-9D5A24D73865}"/>
              </a:ext>
            </a:extLst>
          </p:cNvPr>
          <p:cNvSpPr>
            <a:spLocks noGrp="1"/>
          </p:cNvSpPr>
          <p:nvPr>
            <p:ph type="title"/>
          </p:nvPr>
        </p:nvSpPr>
        <p:spPr>
          <a:xfrm>
            <a:off x="838200" y="70182"/>
            <a:ext cx="10515600" cy="947249"/>
          </a:xfrm>
        </p:spPr>
        <p:txBody>
          <a:bodyPr>
            <a:normAutofit/>
          </a:bodyPr>
          <a:lstStyle/>
          <a:p>
            <a:pPr algn="ctr"/>
            <a:r>
              <a:rPr lang="ru-RU" b="1" dirty="0">
                <a:latin typeface="Times New Roman" pitchFamily="18" charset="0"/>
                <a:cs typeface="Times New Roman" pitchFamily="18" charset="0"/>
              </a:rPr>
              <a:t>Учебный план</a:t>
            </a:r>
          </a:p>
        </p:txBody>
      </p:sp>
      <p:graphicFrame>
        <p:nvGraphicFramePr>
          <p:cNvPr id="6" name="Таблица 6">
            <a:extLst>
              <a:ext uri="{FF2B5EF4-FFF2-40B4-BE49-F238E27FC236}">
                <a16:creationId xmlns:a16="http://schemas.microsoft.com/office/drawing/2014/main" id="{AE39CC5E-7209-4741-9C3E-F9EE51F0521F}"/>
              </a:ext>
            </a:extLst>
          </p:cNvPr>
          <p:cNvGraphicFramePr>
            <a:graphicFrameLocks noGrp="1"/>
          </p:cNvGraphicFramePr>
          <p:nvPr>
            <p:extLst>
              <p:ext uri="{D42A27DB-BD31-4B8C-83A1-F6EECF244321}">
                <p14:modId xmlns:p14="http://schemas.microsoft.com/office/powerpoint/2010/main" val="1228693042"/>
              </p:ext>
            </p:extLst>
          </p:nvPr>
        </p:nvGraphicFramePr>
        <p:xfrm>
          <a:off x="1116623" y="850006"/>
          <a:ext cx="9944100" cy="6056190"/>
        </p:xfrm>
        <a:graphic>
          <a:graphicData uri="http://schemas.openxmlformats.org/drawingml/2006/table">
            <a:tbl>
              <a:tblPr firstRow="1" bandRow="1">
                <a:tableStyleId>{5940675A-B579-460E-94D1-54222C63F5DA}</a:tableStyleId>
              </a:tblPr>
              <a:tblGrid>
                <a:gridCol w="5413944">
                  <a:extLst>
                    <a:ext uri="{9D8B030D-6E8A-4147-A177-3AD203B41FA5}">
                      <a16:colId xmlns:a16="http://schemas.microsoft.com/office/drawing/2014/main" val="513689840"/>
                    </a:ext>
                  </a:extLst>
                </a:gridCol>
                <a:gridCol w="4530156">
                  <a:extLst>
                    <a:ext uri="{9D8B030D-6E8A-4147-A177-3AD203B41FA5}">
                      <a16:colId xmlns:a16="http://schemas.microsoft.com/office/drawing/2014/main" val="1170301762"/>
                    </a:ext>
                  </a:extLst>
                </a:gridCol>
              </a:tblGrid>
              <a:tr h="490030">
                <a:tc>
                  <a:txBody>
                    <a:bodyPr/>
                    <a:lstStyle/>
                    <a:p>
                      <a:r>
                        <a:rPr lang="ru-RU" sz="2400" b="1" dirty="0">
                          <a:latin typeface="Times New Roman" pitchFamily="18" charset="0"/>
                          <a:cs typeface="Times New Roman" pitchFamily="18" charset="0"/>
                        </a:rPr>
                        <a:t>Учебные предметы</a:t>
                      </a:r>
                    </a:p>
                  </a:txBody>
                  <a:tcPr/>
                </a:tc>
                <a:tc>
                  <a:txBody>
                    <a:bodyPr/>
                    <a:lstStyle/>
                    <a:p>
                      <a:r>
                        <a:rPr lang="ru-RU" sz="2400" b="1" dirty="0">
                          <a:latin typeface="Times New Roman" pitchFamily="18" charset="0"/>
                          <a:cs typeface="Times New Roman" pitchFamily="18" charset="0"/>
                        </a:rPr>
                        <a:t>Кол-во часов в неделю</a:t>
                      </a:r>
                    </a:p>
                  </a:txBody>
                  <a:tcPr/>
                </a:tc>
                <a:extLst>
                  <a:ext uri="{0D108BD9-81ED-4DB2-BD59-A6C34878D82A}">
                    <a16:rowId xmlns:a16="http://schemas.microsoft.com/office/drawing/2014/main" val="1759979843"/>
                  </a:ext>
                </a:extLst>
              </a:tr>
              <a:tr h="490030">
                <a:tc>
                  <a:txBody>
                    <a:bodyPr/>
                    <a:lstStyle/>
                    <a:p>
                      <a:r>
                        <a:rPr lang="ru-RU" sz="2400" dirty="0">
                          <a:latin typeface="Times New Roman" pitchFamily="18" charset="0"/>
                          <a:cs typeface="Times New Roman" pitchFamily="18" charset="0"/>
                        </a:rPr>
                        <a:t>Русский язык</a:t>
                      </a:r>
                    </a:p>
                  </a:txBody>
                  <a:tcPr/>
                </a:tc>
                <a:tc>
                  <a:txBody>
                    <a:bodyPr/>
                    <a:lstStyle/>
                    <a:p>
                      <a:r>
                        <a:rPr lang="ru-RU" sz="2400" dirty="0">
                          <a:latin typeface="Times New Roman" pitchFamily="18" charset="0"/>
                          <a:cs typeface="Times New Roman" pitchFamily="18" charset="0"/>
                        </a:rPr>
                        <a:t>5</a:t>
                      </a:r>
                    </a:p>
                  </a:txBody>
                  <a:tcPr/>
                </a:tc>
                <a:extLst>
                  <a:ext uri="{0D108BD9-81ED-4DB2-BD59-A6C34878D82A}">
                    <a16:rowId xmlns:a16="http://schemas.microsoft.com/office/drawing/2014/main" val="4255530741"/>
                  </a:ext>
                </a:extLst>
              </a:tr>
              <a:tr h="490030">
                <a:tc>
                  <a:txBody>
                    <a:bodyPr/>
                    <a:lstStyle/>
                    <a:p>
                      <a:r>
                        <a:rPr lang="ru-RU" sz="2400" dirty="0">
                          <a:latin typeface="Times New Roman" pitchFamily="18" charset="0"/>
                          <a:cs typeface="Times New Roman" pitchFamily="18" charset="0"/>
                        </a:rPr>
                        <a:t>Литературное чтение</a:t>
                      </a:r>
                    </a:p>
                  </a:txBody>
                  <a:tcPr/>
                </a:tc>
                <a:tc>
                  <a:txBody>
                    <a:bodyPr/>
                    <a:lstStyle/>
                    <a:p>
                      <a:r>
                        <a:rPr lang="ru-RU" sz="2400" dirty="0">
                          <a:latin typeface="Times New Roman" pitchFamily="18" charset="0"/>
                          <a:cs typeface="Times New Roman" pitchFamily="18" charset="0"/>
                        </a:rPr>
                        <a:t>4</a:t>
                      </a:r>
                    </a:p>
                  </a:txBody>
                  <a:tcPr/>
                </a:tc>
                <a:extLst>
                  <a:ext uri="{0D108BD9-81ED-4DB2-BD59-A6C34878D82A}">
                    <a16:rowId xmlns:a16="http://schemas.microsoft.com/office/drawing/2014/main" val="1401430086"/>
                  </a:ext>
                </a:extLst>
              </a:tr>
              <a:tr h="490030">
                <a:tc>
                  <a:txBody>
                    <a:bodyPr/>
                    <a:lstStyle/>
                    <a:p>
                      <a:r>
                        <a:rPr lang="ru-RU" sz="2400" dirty="0">
                          <a:latin typeface="Times New Roman" pitchFamily="18" charset="0"/>
                          <a:cs typeface="Times New Roman" pitchFamily="18" charset="0"/>
                        </a:rPr>
                        <a:t>Математика</a:t>
                      </a:r>
                    </a:p>
                  </a:txBody>
                  <a:tcPr/>
                </a:tc>
                <a:tc>
                  <a:txBody>
                    <a:bodyPr/>
                    <a:lstStyle/>
                    <a:p>
                      <a:r>
                        <a:rPr lang="ru-RU" sz="2400" dirty="0">
                          <a:latin typeface="Times New Roman" pitchFamily="18" charset="0"/>
                          <a:cs typeface="Times New Roman" pitchFamily="18" charset="0"/>
                        </a:rPr>
                        <a:t>4</a:t>
                      </a:r>
                    </a:p>
                  </a:txBody>
                  <a:tcPr/>
                </a:tc>
                <a:extLst>
                  <a:ext uri="{0D108BD9-81ED-4DB2-BD59-A6C34878D82A}">
                    <a16:rowId xmlns:a16="http://schemas.microsoft.com/office/drawing/2014/main" val="2457942326"/>
                  </a:ext>
                </a:extLst>
              </a:tr>
              <a:tr h="490030">
                <a:tc>
                  <a:txBody>
                    <a:bodyPr/>
                    <a:lstStyle/>
                    <a:p>
                      <a:r>
                        <a:rPr lang="ru-RU" sz="2400" dirty="0">
                          <a:latin typeface="Times New Roman" pitchFamily="18" charset="0"/>
                          <a:cs typeface="Times New Roman" pitchFamily="18" charset="0"/>
                        </a:rPr>
                        <a:t>Окружающий мир</a:t>
                      </a:r>
                    </a:p>
                  </a:txBody>
                  <a:tcPr/>
                </a:tc>
                <a:tc>
                  <a:txBody>
                    <a:bodyPr/>
                    <a:lstStyle/>
                    <a:p>
                      <a:r>
                        <a:rPr lang="ru-RU" sz="2400" dirty="0">
                          <a:latin typeface="Times New Roman" pitchFamily="18" charset="0"/>
                          <a:cs typeface="Times New Roman" pitchFamily="18" charset="0"/>
                        </a:rPr>
                        <a:t>2</a:t>
                      </a:r>
                    </a:p>
                  </a:txBody>
                  <a:tcPr/>
                </a:tc>
                <a:extLst>
                  <a:ext uri="{0D108BD9-81ED-4DB2-BD59-A6C34878D82A}">
                    <a16:rowId xmlns:a16="http://schemas.microsoft.com/office/drawing/2014/main" val="2709253851"/>
                  </a:ext>
                </a:extLst>
              </a:tr>
              <a:tr h="490030">
                <a:tc>
                  <a:txBody>
                    <a:bodyPr/>
                    <a:lstStyle/>
                    <a:p>
                      <a:r>
                        <a:rPr lang="ru-RU" sz="2400" dirty="0">
                          <a:latin typeface="Times New Roman" pitchFamily="18" charset="0"/>
                          <a:cs typeface="Times New Roman" pitchFamily="18" charset="0"/>
                        </a:rPr>
                        <a:t>Музыка</a:t>
                      </a:r>
                    </a:p>
                  </a:txBody>
                  <a:tcPr/>
                </a:tc>
                <a:tc>
                  <a:txBody>
                    <a:bodyPr/>
                    <a:lstStyle/>
                    <a:p>
                      <a:r>
                        <a:rPr lang="ru-RU" sz="2400" dirty="0">
                          <a:latin typeface="Times New Roman" pitchFamily="18" charset="0"/>
                          <a:cs typeface="Times New Roman" pitchFamily="18" charset="0"/>
                        </a:rPr>
                        <a:t>1</a:t>
                      </a:r>
                    </a:p>
                  </a:txBody>
                  <a:tcPr/>
                </a:tc>
                <a:extLst>
                  <a:ext uri="{0D108BD9-81ED-4DB2-BD59-A6C34878D82A}">
                    <a16:rowId xmlns:a16="http://schemas.microsoft.com/office/drawing/2014/main" val="1393356352"/>
                  </a:ext>
                </a:extLst>
              </a:tr>
              <a:tr h="490030">
                <a:tc>
                  <a:txBody>
                    <a:bodyPr/>
                    <a:lstStyle/>
                    <a:p>
                      <a:r>
                        <a:rPr lang="ru-RU" sz="2400" dirty="0">
                          <a:latin typeface="Times New Roman" pitchFamily="18" charset="0"/>
                          <a:cs typeface="Times New Roman" pitchFamily="18" charset="0"/>
                        </a:rPr>
                        <a:t>Изобразительное искусство</a:t>
                      </a:r>
                    </a:p>
                  </a:txBody>
                  <a:tcPr/>
                </a:tc>
                <a:tc>
                  <a:txBody>
                    <a:bodyPr/>
                    <a:lstStyle/>
                    <a:p>
                      <a:r>
                        <a:rPr lang="ru-RU" sz="2400" dirty="0">
                          <a:latin typeface="Times New Roman" pitchFamily="18" charset="0"/>
                          <a:cs typeface="Times New Roman" pitchFamily="18" charset="0"/>
                        </a:rPr>
                        <a:t>1</a:t>
                      </a:r>
                    </a:p>
                  </a:txBody>
                  <a:tcPr/>
                </a:tc>
                <a:extLst>
                  <a:ext uri="{0D108BD9-81ED-4DB2-BD59-A6C34878D82A}">
                    <a16:rowId xmlns:a16="http://schemas.microsoft.com/office/drawing/2014/main" val="1449799647"/>
                  </a:ext>
                </a:extLst>
              </a:tr>
              <a:tr h="490030">
                <a:tc>
                  <a:txBody>
                    <a:bodyPr/>
                    <a:lstStyle/>
                    <a:p>
                      <a:r>
                        <a:rPr lang="ru-RU" sz="2400" dirty="0">
                          <a:latin typeface="Times New Roman" pitchFamily="18" charset="0"/>
                          <a:cs typeface="Times New Roman" pitchFamily="18" charset="0"/>
                        </a:rPr>
                        <a:t>Технология</a:t>
                      </a:r>
                    </a:p>
                  </a:txBody>
                  <a:tcPr/>
                </a:tc>
                <a:tc>
                  <a:txBody>
                    <a:bodyPr/>
                    <a:lstStyle/>
                    <a:p>
                      <a:r>
                        <a:rPr lang="ru-RU" sz="2400" dirty="0">
                          <a:latin typeface="Times New Roman" pitchFamily="18" charset="0"/>
                          <a:cs typeface="Times New Roman" pitchFamily="18" charset="0"/>
                        </a:rPr>
                        <a:t>1</a:t>
                      </a:r>
                    </a:p>
                  </a:txBody>
                  <a:tcPr/>
                </a:tc>
                <a:extLst>
                  <a:ext uri="{0D108BD9-81ED-4DB2-BD59-A6C34878D82A}">
                    <a16:rowId xmlns:a16="http://schemas.microsoft.com/office/drawing/2014/main" val="3364121119"/>
                  </a:ext>
                </a:extLst>
              </a:tr>
              <a:tr h="490030">
                <a:tc>
                  <a:txBody>
                    <a:bodyPr/>
                    <a:lstStyle/>
                    <a:p>
                      <a:r>
                        <a:rPr lang="ru-RU" sz="2400" dirty="0">
                          <a:latin typeface="Times New Roman" pitchFamily="18" charset="0"/>
                          <a:cs typeface="Times New Roman" pitchFamily="18" charset="0"/>
                        </a:rPr>
                        <a:t>Физическая культура</a:t>
                      </a:r>
                    </a:p>
                  </a:txBody>
                  <a:tcPr/>
                </a:tc>
                <a:tc>
                  <a:txBody>
                    <a:bodyPr/>
                    <a:lstStyle/>
                    <a:p>
                      <a:r>
                        <a:rPr lang="ru-RU" sz="2400" dirty="0">
                          <a:latin typeface="Times New Roman" pitchFamily="18" charset="0"/>
                          <a:cs typeface="Times New Roman" pitchFamily="18" charset="0"/>
                        </a:rPr>
                        <a:t>2</a:t>
                      </a:r>
                    </a:p>
                  </a:txBody>
                  <a:tcPr/>
                </a:tc>
                <a:extLst>
                  <a:ext uri="{0D108BD9-81ED-4DB2-BD59-A6C34878D82A}">
                    <a16:rowId xmlns:a16="http://schemas.microsoft.com/office/drawing/2014/main" val="3549475619"/>
                  </a:ext>
                </a:extLst>
              </a:tr>
              <a:tr h="340424">
                <a:tc>
                  <a:txBody>
                    <a:bodyPr/>
                    <a:lstStyle/>
                    <a:p>
                      <a:pPr algn="r"/>
                      <a:r>
                        <a:rPr lang="ru-RU" sz="2400" dirty="0">
                          <a:latin typeface="Times New Roman" pitchFamily="18" charset="0"/>
                          <a:cs typeface="Times New Roman" pitchFamily="18" charset="0"/>
                        </a:rPr>
                        <a:t>Итого:</a:t>
                      </a:r>
                    </a:p>
                  </a:txBody>
                  <a:tcPr/>
                </a:tc>
                <a:tc>
                  <a:txBody>
                    <a:bodyPr/>
                    <a:lstStyle/>
                    <a:p>
                      <a:r>
                        <a:rPr lang="ru-RU" sz="2400" dirty="0">
                          <a:latin typeface="Times New Roman" pitchFamily="18" charset="0"/>
                          <a:cs typeface="Times New Roman" pitchFamily="18" charset="0"/>
                        </a:rPr>
                        <a:t>21</a:t>
                      </a:r>
                    </a:p>
                  </a:txBody>
                  <a:tcPr/>
                </a:tc>
                <a:extLst>
                  <a:ext uri="{0D108BD9-81ED-4DB2-BD59-A6C34878D82A}">
                    <a16:rowId xmlns:a16="http://schemas.microsoft.com/office/drawing/2014/main" val="2769840380"/>
                  </a:ext>
                </a:extLst>
              </a:tr>
              <a:tr h="869439">
                <a:tc>
                  <a:txBody>
                    <a:bodyPr/>
                    <a:lstStyle/>
                    <a:p>
                      <a:pPr algn="l"/>
                      <a:r>
                        <a:rPr lang="ru-RU" sz="2400" dirty="0">
                          <a:latin typeface="Times New Roman" pitchFamily="18" charset="0"/>
                          <a:cs typeface="Times New Roman" pitchFamily="18" charset="0"/>
                        </a:rPr>
                        <a:t>Часть, формируемая участниками образовательного процесса. </a:t>
                      </a:r>
                      <a:r>
                        <a:rPr lang="ru-RU" sz="2400" dirty="0">
                          <a:solidFill>
                            <a:srgbClr val="FF0000"/>
                          </a:solidFill>
                          <a:latin typeface="Times New Roman" pitchFamily="18" charset="0"/>
                          <a:cs typeface="Times New Roman" pitchFamily="18" charset="0"/>
                        </a:rPr>
                        <a:t>Смысловое чтение</a:t>
                      </a:r>
                    </a:p>
                  </a:txBody>
                  <a:tcPr/>
                </a:tc>
                <a:tc>
                  <a:txBody>
                    <a:bodyPr/>
                    <a:lstStyle/>
                    <a:p>
                      <a:r>
                        <a:rPr lang="ru-RU" sz="2400" dirty="0">
                          <a:latin typeface="Times New Roman" pitchFamily="18" charset="0"/>
                          <a:cs typeface="Times New Roman" pitchFamily="18" charset="0"/>
                        </a:rPr>
                        <a:t>1</a:t>
                      </a:r>
                    </a:p>
                  </a:txBody>
                  <a:tcPr/>
                </a:tc>
                <a:extLst>
                  <a:ext uri="{0D108BD9-81ED-4DB2-BD59-A6C34878D82A}">
                    <a16:rowId xmlns:a16="http://schemas.microsoft.com/office/drawing/2014/main" val="2742912817"/>
                  </a:ext>
                </a:extLst>
              </a:tr>
            </a:tbl>
          </a:graphicData>
        </a:graphic>
      </p:graphicFrame>
    </p:spTree>
    <p:extLst>
      <p:ext uri="{BB962C8B-B14F-4D97-AF65-F5344CB8AC3E}">
        <p14:creationId xmlns:p14="http://schemas.microsoft.com/office/powerpoint/2010/main" val="65786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937291"/>
          </a:xfrm>
          <a:prstGeom prst="rect">
            <a:avLst/>
          </a:prstGeom>
        </p:spPr>
      </p:pic>
      <p:sp>
        <p:nvSpPr>
          <p:cNvPr id="2" name="Заголовок 1">
            <a:extLst>
              <a:ext uri="{FF2B5EF4-FFF2-40B4-BE49-F238E27FC236}">
                <a16:creationId xmlns:a16="http://schemas.microsoft.com/office/drawing/2014/main" id="{1CF003F4-7E82-4C1C-851B-77DD8BC81EC6}"/>
              </a:ext>
            </a:extLst>
          </p:cNvPr>
          <p:cNvSpPr>
            <a:spLocks noGrp="1"/>
          </p:cNvSpPr>
          <p:nvPr>
            <p:ph type="title"/>
          </p:nvPr>
        </p:nvSpPr>
        <p:spPr>
          <a:xfrm>
            <a:off x="257577" y="64394"/>
            <a:ext cx="11096223" cy="6632621"/>
          </a:xfrm>
        </p:spPr>
        <p:txBody>
          <a:bodyPr>
            <a:normAutofit fontScale="90000"/>
          </a:bodyPr>
          <a:lstStyle/>
          <a:p>
            <a:pPr>
              <a:spcAft>
                <a:spcPts val="0"/>
              </a:spcAft>
            </a:pPr>
            <a:r>
              <a:rPr lang="ru-RU" b="1" dirty="0">
                <a:latin typeface="Monotype Corsiva" panose="03010101010201010101" pitchFamily="66" charset="0"/>
              </a:rPr>
              <a:t> </a:t>
            </a:r>
            <a:r>
              <a:rPr lang="ru-RU" b="1" dirty="0">
                <a:latin typeface="Times New Roman" pitchFamily="18" charset="0"/>
                <a:cs typeface="Times New Roman" pitchFamily="18" charset="0"/>
              </a:rPr>
              <a:t>Требования к внешнему виду обучающихся:</a:t>
            </a:r>
            <a:r>
              <a:rPr lang="ru-RU" sz="2000" dirty="0">
                <a:solidFill>
                  <a:srgbClr val="000000"/>
                </a:solidFill>
                <a:latin typeface="Times New Roman" pitchFamily="18" charset="0"/>
                <a:ea typeface="Times New Roman" panose="02020603050405020304" pitchFamily="18" charset="0"/>
                <a:cs typeface="Times New Roman" pitchFamily="18" charset="0"/>
              </a:rPr>
              <a:t> </a:t>
            </a:r>
            <a:br>
              <a:rPr lang="ru-RU" sz="2000" dirty="0">
                <a:solidFill>
                  <a:srgbClr val="000000"/>
                </a:solidFill>
                <a:latin typeface="Times New Roman" pitchFamily="18" charset="0"/>
                <a:ea typeface="Times New Roman" panose="02020603050405020304" pitchFamily="18" charset="0"/>
                <a:cs typeface="Times New Roman" pitchFamily="18" charset="0"/>
              </a:rPr>
            </a:br>
            <a:r>
              <a:rPr lang="ru-RU" sz="2000" dirty="0">
                <a:solidFill>
                  <a:srgbClr val="000000"/>
                </a:solidFill>
                <a:latin typeface="Times New Roman" pitchFamily="18" charset="0"/>
                <a:ea typeface="Times New Roman" panose="02020603050405020304" pitchFamily="18" charset="0"/>
                <a:cs typeface="Times New Roman" pitchFamily="18" charset="0"/>
              </a:rPr>
              <a:t>(ФЗ от 29.12.2012 №273-ФЗ (ред. От 27.12.2019) Ст. 38 (в ред. От 04.06.2014 ФЗ – 148)</a:t>
            </a:r>
            <a:br>
              <a:rPr lang="ru-RU" sz="2000" dirty="0">
                <a:solidFill>
                  <a:srgbClr val="000000"/>
                </a:solidFill>
                <a:latin typeface="Times New Roman" pitchFamily="18" charset="0"/>
                <a:ea typeface="Times New Roman" panose="02020603050405020304" pitchFamily="18" charset="0"/>
                <a:cs typeface="Times New Roman" pitchFamily="18" charset="0"/>
              </a:rPr>
            </a:br>
            <a:r>
              <a:rPr lang="ru-RU" sz="2000" dirty="0">
                <a:solidFill>
                  <a:srgbClr val="000000"/>
                </a:solidFill>
                <a:latin typeface="Times New Roman" pitchFamily="18" charset="0"/>
                <a:ea typeface="Times New Roman" panose="02020603050405020304" pitchFamily="18" charset="0"/>
                <a:cs typeface="Times New Roman" pitchFamily="18" charset="0"/>
              </a:rPr>
              <a:t>Положение о школьной форме № от</a:t>
            </a:r>
            <a:br>
              <a:rPr lang="ru-RU" sz="2000" dirty="0">
                <a:solidFill>
                  <a:srgbClr val="000000"/>
                </a:solidFill>
                <a:latin typeface="Times New Roman" pitchFamily="18" charset="0"/>
                <a:ea typeface="Times New Roman" panose="02020603050405020304" pitchFamily="18" charset="0"/>
                <a:cs typeface="Times New Roman" pitchFamily="18" charset="0"/>
              </a:rPr>
            </a:br>
            <a:r>
              <a:rPr lang="ru-RU" sz="2400" dirty="0">
                <a:solidFill>
                  <a:srgbClr val="000000"/>
                </a:solidFill>
                <a:latin typeface="Times New Roman" pitchFamily="18" charset="0"/>
                <a:ea typeface="Times New Roman" panose="02020603050405020304" pitchFamily="18" charset="0"/>
                <a:cs typeface="Times New Roman" pitchFamily="18" charset="0"/>
              </a:rPr>
              <a:t>Стиль одежды – деловой, классический.</a:t>
            </a:r>
            <a:r>
              <a:rPr lang="ru-RU" sz="2400" dirty="0">
                <a:latin typeface="Times New Roman" pitchFamily="18" charset="0"/>
                <a:ea typeface="Times New Roman" panose="02020603050405020304" pitchFamily="18" charset="0"/>
                <a:cs typeface="Times New Roman" pitchFamily="18" charset="0"/>
              </a:rPr>
              <a:t/>
            </a:r>
            <a:br>
              <a:rPr lang="ru-RU" sz="2400" dirty="0">
                <a:latin typeface="Times New Roman" pitchFamily="18" charset="0"/>
                <a:ea typeface="Times New Roman" panose="02020603050405020304" pitchFamily="18" charset="0"/>
                <a:cs typeface="Times New Roman" pitchFamily="18" charset="0"/>
              </a:rPr>
            </a:br>
            <a:r>
              <a:rPr lang="ru-RU" sz="2400" dirty="0">
                <a:solidFill>
                  <a:srgbClr val="000000"/>
                </a:solidFill>
                <a:latin typeface="Times New Roman" pitchFamily="18" charset="0"/>
                <a:ea typeface="Times New Roman" panose="02020603050405020304" pitchFamily="18" charset="0"/>
                <a:cs typeface="Times New Roman" pitchFamily="18" charset="0"/>
              </a:rPr>
              <a:t>Школьная форма подразделяется на парадную, повседневную и спортивную.</a:t>
            </a:r>
            <a:r>
              <a:rPr lang="ru-RU" sz="2400" dirty="0">
                <a:latin typeface="Times New Roman" pitchFamily="18" charset="0"/>
                <a:ea typeface="Times New Roman" panose="02020603050405020304" pitchFamily="18" charset="0"/>
                <a:cs typeface="Times New Roman" pitchFamily="18" charset="0"/>
              </a:rPr>
              <a:t/>
            </a:r>
            <a:br>
              <a:rPr lang="ru-RU" sz="2400" dirty="0">
                <a:latin typeface="Times New Roman" pitchFamily="18" charset="0"/>
                <a:ea typeface="Times New Roman" panose="02020603050405020304" pitchFamily="18" charset="0"/>
                <a:cs typeface="Times New Roman" pitchFamily="18" charset="0"/>
              </a:rPr>
            </a:br>
            <a:r>
              <a:rPr lang="ru-RU" sz="2400" b="1" u="sng" dirty="0">
                <a:solidFill>
                  <a:srgbClr val="000000"/>
                </a:solidFill>
                <a:latin typeface="Times New Roman" pitchFamily="18" charset="0"/>
                <a:ea typeface="Times New Roman" panose="02020603050405020304" pitchFamily="18" charset="0"/>
                <a:cs typeface="Times New Roman" pitchFamily="18" charset="0"/>
              </a:rPr>
              <a:t>Парадная форма:</a:t>
            </a:r>
            <a:r>
              <a:rPr lang="ru-RU" sz="2400" dirty="0">
                <a:latin typeface="Times New Roman" pitchFamily="18" charset="0"/>
                <a:ea typeface="Times New Roman" panose="02020603050405020304" pitchFamily="18" charset="0"/>
                <a:cs typeface="Times New Roman" pitchFamily="18" charset="0"/>
              </a:rPr>
              <a:t/>
            </a:r>
            <a:br>
              <a:rPr lang="ru-RU" sz="24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Мальчики и юноши – белая мужская (мальчиковая) сорочка, темно-синие брюки, туфли. Галстуки, бабочки и т.п. по желанию;</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Девочки и девушки – белая блуза, темно-синяя юбка, туфли.</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400" b="1" u="sng" dirty="0">
                <a:solidFill>
                  <a:srgbClr val="000000"/>
                </a:solidFill>
                <a:latin typeface="Times New Roman" pitchFamily="18" charset="0"/>
                <a:ea typeface="Times New Roman" panose="02020603050405020304" pitchFamily="18" charset="0"/>
                <a:cs typeface="Times New Roman" pitchFamily="18" charset="0"/>
              </a:rPr>
              <a:t>Повседневная форма:</a:t>
            </a:r>
            <a:r>
              <a:rPr lang="ru-RU" sz="2000" dirty="0">
                <a:latin typeface="Times New Roman" pitchFamily="18" charset="0"/>
                <a:ea typeface="Times New Roman" panose="02020603050405020304" pitchFamily="18" charset="0"/>
                <a:cs typeface="Times New Roman" pitchFamily="18" charset="0"/>
              </a:rPr>
              <a:t/>
            </a:r>
            <a:br>
              <a:rPr lang="ru-RU" sz="20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Мальчики и юноши –брюки, мужская сорочка (рубашка), туфли;</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Рубашки белого цвета;</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Девочки и девушки – блуза (цвет белый), брюки ( в холодное время года), </a:t>
            </a:r>
            <a:br>
              <a:rPr lang="ru-RU" sz="2200" dirty="0">
                <a:solidFill>
                  <a:srgbClr val="000000"/>
                </a:solidFill>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юбка; </a:t>
            </a:r>
            <a:br>
              <a:rPr lang="ru-RU" sz="2200" dirty="0">
                <a:solidFill>
                  <a:srgbClr val="000000"/>
                </a:solidFill>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Цвета жакета, юбки и брюк – черный, серый, синий;</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400" b="1" u="sng" dirty="0">
                <a:solidFill>
                  <a:srgbClr val="000000"/>
                </a:solidFill>
                <a:latin typeface="Times New Roman" pitchFamily="18" charset="0"/>
                <a:ea typeface="Times New Roman" panose="02020603050405020304" pitchFamily="18" charset="0"/>
                <a:cs typeface="Times New Roman" pitchFamily="18" charset="0"/>
              </a:rPr>
              <a:t>Спортивная форма, дополнительные комплекты одежды:</a:t>
            </a:r>
            <a:r>
              <a:rPr lang="ru-RU" sz="2000" dirty="0">
                <a:latin typeface="Times New Roman" pitchFamily="18" charset="0"/>
                <a:ea typeface="Times New Roman" panose="02020603050405020304" pitchFamily="18" charset="0"/>
                <a:cs typeface="Times New Roman" pitchFamily="18" charset="0"/>
              </a:rPr>
              <a:t/>
            </a:r>
            <a:br>
              <a:rPr lang="ru-RU" sz="2000" dirty="0">
                <a:latin typeface="Times New Roman" pitchFamily="18" charset="0"/>
                <a:ea typeface="Times New Roman" panose="02020603050405020304" pitchFamily="18" charset="0"/>
                <a:cs typeface="Times New Roman" pitchFamily="18" charset="0"/>
              </a:rPr>
            </a:br>
            <a:r>
              <a:rPr lang="ru-RU" sz="2200" dirty="0">
                <a:solidFill>
                  <a:srgbClr val="000000"/>
                </a:solidFill>
                <a:latin typeface="Times New Roman" pitchFamily="18" charset="0"/>
                <a:ea typeface="Times New Roman" panose="02020603050405020304" pitchFamily="18" charset="0"/>
                <a:cs typeface="Times New Roman" pitchFamily="18" charset="0"/>
              </a:rPr>
              <a:t>Спортивный костюм (летний и зимний вариант), белая футболка, темные спортивные брюки/шорты, кроссовки.</a:t>
            </a:r>
            <a:r>
              <a:rPr lang="ru-RU" sz="2200" dirty="0">
                <a:latin typeface="Times New Roman" pitchFamily="18" charset="0"/>
                <a:ea typeface="Times New Roman" panose="02020603050405020304" pitchFamily="18" charset="0"/>
                <a:cs typeface="Times New Roman" pitchFamily="18" charset="0"/>
              </a:rPr>
              <a:t/>
            </a:r>
            <a:br>
              <a:rPr lang="ru-RU" sz="2200" dirty="0">
                <a:latin typeface="Times New Roman" pitchFamily="18" charset="0"/>
                <a:ea typeface="Times New Roman" panose="02020603050405020304" pitchFamily="18" charset="0"/>
                <a:cs typeface="Times New Roman" pitchFamily="18" charset="0"/>
              </a:rPr>
            </a:br>
            <a:r>
              <a:rPr lang="ru-RU" sz="2000" dirty="0">
                <a:latin typeface="Times New Roman" pitchFamily="18" charset="0"/>
                <a:ea typeface="Times New Roman" panose="02020603050405020304" pitchFamily="18" charset="0"/>
                <a:cs typeface="Times New Roman" pitchFamily="18" charset="0"/>
              </a:rPr>
              <a:t/>
            </a:r>
            <a:br>
              <a:rPr lang="ru-RU" sz="2000" dirty="0">
                <a:latin typeface="Times New Roman" pitchFamily="18" charset="0"/>
                <a:ea typeface="Times New Roman" panose="02020603050405020304" pitchFamily="18" charset="0"/>
                <a:cs typeface="Times New Roman" pitchFamily="18" charset="0"/>
              </a:rPr>
            </a:b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5207826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379</Words>
  <Application>Microsoft Office PowerPoint</Application>
  <PresentationFormat>Широкоэкранный</PresentationFormat>
  <Paragraphs>108</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Monotype Corsiva</vt:lpstr>
      <vt:lpstr>Times New Roman</vt:lpstr>
      <vt:lpstr>Тема Office</vt:lpstr>
      <vt:lpstr>МОУ «Лучинская СШ» ЯМР 1971-2024</vt:lpstr>
      <vt:lpstr>Материально-техническая обеспеченность учебного процесса 15 оборудованных учебных кабинетов, 95 компьютеров с выходом в Интернет, спортивный зал площадью 148 м2 с волейбольной и баскетбольной площадками, столовая на 65 посадочных мест </vt:lpstr>
      <vt:lpstr>Миссия образовательного учреждения Формирование у обучающихся толерантности, гражданственности, трудолюбия, уважения к правам и свободам человека, любви к окружающей природе, Родине и семье посредством включения обучающихся в различные виды деятельности, реализации образовательных программ на уровне требований государственного образовательного стандарта </vt:lpstr>
      <vt:lpstr>Презентация PowerPoint</vt:lpstr>
      <vt:lpstr>Результаты по районной конференции проектно-исследовательских работ «УМКА»</vt:lpstr>
      <vt:lpstr>Итоги участия учреждения в проектах и конкурсах муниципального и регионального уровней</vt:lpstr>
      <vt:lpstr>                      Режим работы учреждения Количество смен - одна Рабочая неделя -  1-11 класс – 5 дней Начало уроков - 8.30 Продолжительность урока: В сентябре-октябре в первом классе проводится  по три урока 35 минут каждый 1 класс    - 35 минут (45 минут) 2-11 класс 45 минут Продолжительность перемен: 20 минут Питание обучающихся начальных классов  осуществляется на бесплатной основе  из расчета по 83р. на человека!</vt:lpstr>
      <vt:lpstr>Учебный план</vt:lpstr>
      <vt:lpstr> Требования к внешнему виду обучающихся:  (ФЗ от 29.12.2012 №273-ФЗ (ред. От 27.12.2019) Ст. 38 (в ред. От 04.06.2014 ФЗ – 148) Положение о школьной форме № от Стиль одежды – деловой, классический. Школьная форма подразделяется на парадную, повседневную и спортивную. Парадная форма: Мальчики и юноши – белая мужская (мальчиковая) сорочка, темно-синие брюки, туфли. Галстуки, бабочки и т.п. по желанию; Девочки и девушки – белая блуза, темно-синяя юбка, туфли. Повседневная форма: Мальчики и юноши –брюки, мужская сорочка (рубашка), туфли; Рубашки белого цвета; Девочки и девушки – блуза (цвет белый), брюки ( в холодное время года),  юбка;  Цвета жакета, юбки и брюк – черный, серый, синий; Спортивная форма, дополнительные комплекты одежды: Спортивный костюм (летний и зимний вариант), белая футболка, темные спортивные брюки/шорты, кроссовки.  </vt:lpstr>
      <vt:lpstr>Педагоги 1-х классов 2024-2025 уч. год                                                                  </vt:lpstr>
      <vt:lpstr>Жульков Александр Дмитриевич Учитель физической культуры *Работает в учреждении с 2024 года  Козлова Надежда Львовна Учитель музыки * Окончила в 2006 году ЯГПУ им. К. Д. Ушинского * Высшая категория</vt:lpstr>
      <vt:lpstr>                        Группа продленного дня Основные задачи: - создание оптимальных условий для организации развития творческих способностей ребёнка при невозможности организации контроля со стороны родителей обучающихся; - организация пребывания обучающихся в школе для активного участия их во внеклассной работе. *Зачисление обучающихся в ГПД осуществляется по письменному заявлению родителей Режим работы ГПД: 12.15-13.15 – прогулка, спортивный час 13.15 – 13.45 – обед 15.05 – 15.50 – занятия по интересам 15.50 – 16.35 – прогулка, спортивный час </vt:lpstr>
      <vt:lpstr>       Направления внеурочной деятельности по ФГОС призваны способствовать эффективному усвоению учениками основной образовательной программы, в том числе оптимизировать учебную нагрузку, подготовить обучающихся к решению повседневных жизненных задач, создать дополнительную базу знаний.       В школе  в соответствии с ФГОС выделены основные направления внеурочной деятельности: спортивно-оздоровительное, художественно-эстетическое, научно-познавательное, военно-патриотическое, общественно полезная деятельность, проектная деятельность. Формы внеурочной деятельности очень разнообразны: кружок, секция.   </vt:lpstr>
      <vt:lpstr>   Еще одна форма работы после уроков это дополнительное образование, в обычном представлении - это кружковая работа, проводится она по следующим направлениям:    Каждый родитель заинтересован в развитии своего ребенка.    Вы вправе выбрать то направление деятельности, которое,  по Вашему мнению,  будет способствовать максимальному раскрытию способностей Вашего ребенка.   Кружковая работа возможна только при  наличии сертификата!      </vt:lpstr>
      <vt:lpstr>     В 1 классе Вашему ребенку понадобятся следующие канцелярские принадлежности: Тетради в клетку и узкую линейку (одинаковые для всех)       Обложки для тетрадей (одинаковые для всех) Обложки для учебников (одинаковые для всех)                         Дневник (одинаковые для всех) Папка для портфолио (одинаковые для всех)                      Клеёнка на парту 60х60 (одинаковые для всех) Папка для тетрадей                                                                         Папка для акварели (А4) - 20 листов,   Папка для черчения (А4) 20 листов                                               (А3) – 20 листов для всех Бумага цветная (отдельными листами) Картон цветной, белый                                                     Ручки шариковые (цвета: синий, зеленый обязательно)  Пенал (только не круглый пластмассовый)                                   Карандаши цветные (от 12 цветов) Карандаши простые                                                                         Карандаши восковые (пастельные мелки) Точилка для карандашей                                                                Ластик  Фломастеры                                                                                        Краски акварельные (от 12 цветов) Гуашь (от 8 цветов)                                                                           Палитра для красок  Кисти для красок (№2,3,5)                                                               Клей ПВА и клей-карандаш, кисть для клея Пластилин (от 12 цветов)                                                                 Доска для пластилина  Ножницы (с тупыми концами)                                                        Линейка (деревянная), угольник, циркуль Счётные палочки  Ранец/рюкзак (желательно с ортопедической спинкой)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будущих первоклассников</dc:title>
  <dc:creator>Пользователь</dc:creator>
  <cp:lastModifiedBy>user</cp:lastModifiedBy>
  <cp:revision>68</cp:revision>
  <dcterms:created xsi:type="dcterms:W3CDTF">2020-05-23T09:42:37Z</dcterms:created>
  <dcterms:modified xsi:type="dcterms:W3CDTF">2025-04-07T10:40:41Z</dcterms:modified>
</cp:coreProperties>
</file>